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2" r:id="rId2"/>
    <p:sldId id="258" r:id="rId3"/>
    <p:sldId id="275" r:id="rId4"/>
    <p:sldId id="260" r:id="rId5"/>
    <p:sldId id="261" r:id="rId6"/>
    <p:sldId id="262" r:id="rId7"/>
    <p:sldId id="263" r:id="rId8"/>
    <p:sldId id="273" r:id="rId9"/>
    <p:sldId id="274" r:id="rId10"/>
    <p:sldId id="276" r:id="rId11"/>
    <p:sldId id="277" r:id="rId12"/>
    <p:sldId id="265" r:id="rId13"/>
    <p:sldId id="278" r:id="rId14"/>
    <p:sldId id="279" r:id="rId15"/>
    <p:sldId id="271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58595B"/>
        </a:solidFill>
        <a:effectLst/>
        <a:uFillTx/>
        <a:latin typeface="Whitney"/>
        <a:ea typeface="Whitney"/>
        <a:cs typeface="Whitney"/>
        <a:sym typeface="Whitney"/>
      </a:defRPr>
    </a:lvl1pPr>
    <a:lvl2pPr marL="0" marR="0" indent="555280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58595B"/>
        </a:solidFill>
        <a:effectLst/>
        <a:uFillTx/>
        <a:latin typeface="Whitney"/>
        <a:ea typeface="Whitney"/>
        <a:cs typeface="Whitney"/>
        <a:sym typeface="Whitney"/>
      </a:defRPr>
    </a:lvl2pPr>
    <a:lvl3pPr marL="0" marR="0" indent="1110561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58595B"/>
        </a:solidFill>
        <a:effectLst/>
        <a:uFillTx/>
        <a:latin typeface="Whitney"/>
        <a:ea typeface="Whitney"/>
        <a:cs typeface="Whitney"/>
        <a:sym typeface="Whitney"/>
      </a:defRPr>
    </a:lvl3pPr>
    <a:lvl4pPr marL="0" marR="0" indent="1665841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58595B"/>
        </a:solidFill>
        <a:effectLst/>
        <a:uFillTx/>
        <a:latin typeface="Whitney"/>
        <a:ea typeface="Whitney"/>
        <a:cs typeface="Whitney"/>
        <a:sym typeface="Whitney"/>
      </a:defRPr>
    </a:lvl4pPr>
    <a:lvl5pPr marL="0" marR="0" indent="2221122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58595B"/>
        </a:solidFill>
        <a:effectLst/>
        <a:uFillTx/>
        <a:latin typeface="Whitney"/>
        <a:ea typeface="Whitney"/>
        <a:cs typeface="Whitney"/>
        <a:sym typeface="Whitney"/>
      </a:defRPr>
    </a:lvl5pPr>
    <a:lvl6pPr marL="0" marR="0" indent="2776403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58595B"/>
        </a:solidFill>
        <a:effectLst/>
        <a:uFillTx/>
        <a:latin typeface="Whitney"/>
        <a:ea typeface="Whitney"/>
        <a:cs typeface="Whitney"/>
        <a:sym typeface="Whitney"/>
      </a:defRPr>
    </a:lvl6pPr>
    <a:lvl7pPr marL="0" marR="0" indent="3331685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58595B"/>
        </a:solidFill>
        <a:effectLst/>
        <a:uFillTx/>
        <a:latin typeface="Whitney"/>
        <a:ea typeface="Whitney"/>
        <a:cs typeface="Whitney"/>
        <a:sym typeface="Whitney"/>
      </a:defRPr>
    </a:lvl7pPr>
    <a:lvl8pPr marL="0" marR="0" indent="3886965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58595B"/>
        </a:solidFill>
        <a:effectLst/>
        <a:uFillTx/>
        <a:latin typeface="Whitney"/>
        <a:ea typeface="Whitney"/>
        <a:cs typeface="Whitney"/>
        <a:sym typeface="Whitney"/>
      </a:defRPr>
    </a:lvl8pPr>
    <a:lvl9pPr marL="0" marR="0" indent="4442245" algn="l" defTabSz="1828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58595B"/>
        </a:solidFill>
        <a:effectLst/>
        <a:uFillTx/>
        <a:latin typeface="Whitney"/>
        <a:ea typeface="Whitney"/>
        <a:cs typeface="Whitney"/>
        <a:sym typeface="Whitney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Whitney"/>
          <a:ea typeface="Whitney"/>
          <a:cs typeface="Whitney"/>
        </a:font>
        <a:srgbClr val="58595B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7F5"/>
          </a:solidFill>
        </a:fill>
      </a:tcStyle>
    </a:wholeTbl>
    <a:band2H>
      <a:tcTxStyle/>
      <a:tcStyle>
        <a:tcBdr/>
        <a:fill>
          <a:solidFill>
            <a:srgbClr val="E6F3FA"/>
          </a:solidFill>
        </a:fill>
      </a:tcStyle>
    </a:band2H>
    <a:firstCol>
      <a:tcTxStyle b="on" i="off">
        <a:font>
          <a:latin typeface="Whitney"/>
          <a:ea typeface="Whitney"/>
          <a:cs typeface="Whitney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Whitney"/>
          <a:ea typeface="Whitney"/>
          <a:cs typeface="Whitney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Whitney"/>
          <a:ea typeface="Whitney"/>
          <a:cs typeface="Whitney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Whitney"/>
          <a:ea typeface="Whitney"/>
          <a:cs typeface="Whitney"/>
        </a:font>
        <a:srgbClr val="58595B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wholeTbl>
    <a:band2H>
      <a:tcTxStyle/>
      <a:tcStyle>
        <a:tcBdr/>
        <a:fill>
          <a:solidFill>
            <a:schemeClr val="accent2">
              <a:lumOff val="6738"/>
            </a:schemeClr>
          </a:solidFill>
        </a:fill>
      </a:tcStyle>
    </a:band2H>
    <a:firstCol>
      <a:tcTxStyle b="on" i="off">
        <a:font>
          <a:latin typeface="Whitney"/>
          <a:ea typeface="Whitney"/>
          <a:cs typeface="Whitney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>
              <a:lumOff val="12990"/>
            </a:schemeClr>
          </a:solidFill>
        </a:fill>
      </a:tcStyle>
    </a:firstCol>
    <a:lastRow>
      <a:tcTxStyle b="on" i="off">
        <a:font>
          <a:latin typeface="Whitney"/>
          <a:ea typeface="Whitney"/>
          <a:cs typeface="Whitney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>
              <a:lumOff val="12990"/>
            </a:schemeClr>
          </a:solidFill>
        </a:fill>
      </a:tcStyle>
    </a:lastRow>
    <a:firstRow>
      <a:tcTxStyle b="on" i="off">
        <a:font>
          <a:latin typeface="Whitney"/>
          <a:ea typeface="Whitney"/>
          <a:cs typeface="Whitney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>
              <a:lumOff val="1299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Whitney"/>
          <a:ea typeface="Whitney"/>
          <a:cs typeface="Whitney"/>
        </a:font>
        <a:srgbClr val="58595B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DCD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>
          <a:latin typeface="Whitney"/>
          <a:ea typeface="Whitney"/>
          <a:cs typeface="Whitney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Whitney"/>
          <a:ea typeface="Whitney"/>
          <a:cs typeface="Whitney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Whitney"/>
          <a:ea typeface="Whitney"/>
          <a:cs typeface="Whitney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Whitney"/>
          <a:ea typeface="Whitney"/>
          <a:cs typeface="Whitney"/>
        </a:font>
        <a:srgbClr val="58595B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Whitney"/>
          <a:ea typeface="Whitney"/>
          <a:cs typeface="Whitney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Whitney"/>
          <a:ea typeface="Whitney"/>
          <a:cs typeface="Whitney"/>
        </a:font>
        <a:srgbClr val="58595B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01600" cap="flat">
              <a:solidFill>
                <a:srgbClr val="58595B"/>
              </a:solidFill>
              <a:prstDash val="solid"/>
              <a:round/>
            </a:ln>
          </a:top>
          <a:bottom>
            <a:ln w="50800" cap="flat">
              <a:solidFill>
                <a:srgbClr val="58595B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Whitney"/>
          <a:ea typeface="Whitney"/>
          <a:cs typeface="Whitney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50800" cap="flat">
              <a:solidFill>
                <a:srgbClr val="58595B"/>
              </a:solidFill>
              <a:prstDash val="solid"/>
              <a:round/>
            </a:ln>
          </a:top>
          <a:bottom>
            <a:ln w="50800" cap="flat">
              <a:solidFill>
                <a:srgbClr val="58595B"/>
              </a:solidFill>
              <a:prstDash val="solid"/>
              <a:round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Whitney"/>
          <a:ea typeface="Whitney"/>
          <a:cs typeface="Whitney"/>
        </a:font>
        <a:srgbClr val="58595B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Whitney"/>
          <a:ea typeface="Whitney"/>
          <a:cs typeface="Whitney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8595B"/>
          </a:solidFill>
        </a:fill>
      </a:tcStyle>
    </a:firstCol>
    <a:lastRow>
      <a:tcTxStyle b="on" i="off">
        <a:font>
          <a:latin typeface="Whitney"/>
          <a:ea typeface="Whitney"/>
          <a:cs typeface="Whitney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762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8595B"/>
          </a:solidFill>
        </a:fill>
      </a:tcStyle>
    </a:lastRow>
    <a:firstRow>
      <a:tcTxStyle b="on" i="off">
        <a:font>
          <a:latin typeface="Whitney"/>
          <a:ea typeface="Whitney"/>
          <a:cs typeface="Whitney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round/>
            </a:ln>
          </a:left>
          <a:right>
            <a:ln w="25400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76200" cap="flat">
              <a:solidFill>
                <a:srgbClr val="FFFFFF"/>
              </a:solidFill>
              <a:prstDash val="solid"/>
              <a:round/>
            </a:ln>
          </a:bottom>
          <a:insideH>
            <a:ln w="25400" cap="flat">
              <a:solidFill>
                <a:srgbClr val="FFFFFF"/>
              </a:solidFill>
              <a:prstDash val="solid"/>
              <a:round/>
            </a:ln>
          </a:insideH>
          <a:insideV>
            <a:ln w="254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8595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Whitney"/>
          <a:ea typeface="Whitney"/>
          <a:cs typeface="Whitney"/>
        </a:font>
        <a:srgbClr val="58595B"/>
      </a:tcTxStyle>
      <a:tcStyle>
        <a:tcBdr>
          <a:left>
            <a:ln w="25400" cap="flat">
              <a:solidFill>
                <a:srgbClr val="58595B"/>
              </a:solidFill>
              <a:prstDash val="solid"/>
              <a:round/>
            </a:ln>
          </a:left>
          <a:right>
            <a:ln w="25400" cap="flat">
              <a:solidFill>
                <a:srgbClr val="58595B"/>
              </a:solidFill>
              <a:prstDash val="solid"/>
              <a:round/>
            </a:ln>
          </a:right>
          <a:top>
            <a:ln w="25400" cap="flat">
              <a:solidFill>
                <a:srgbClr val="58595B"/>
              </a:solidFill>
              <a:prstDash val="solid"/>
              <a:round/>
            </a:ln>
          </a:top>
          <a:bottom>
            <a:ln w="25400" cap="flat">
              <a:solidFill>
                <a:srgbClr val="58595B"/>
              </a:solidFill>
              <a:prstDash val="solid"/>
              <a:round/>
            </a:ln>
          </a:bottom>
          <a:insideH>
            <a:ln w="25400" cap="flat">
              <a:solidFill>
                <a:srgbClr val="58595B"/>
              </a:solidFill>
              <a:prstDash val="solid"/>
              <a:round/>
            </a:ln>
          </a:insideH>
          <a:insideV>
            <a:ln w="25400" cap="flat">
              <a:solidFill>
                <a:srgbClr val="58595B"/>
              </a:solidFill>
              <a:prstDash val="solid"/>
              <a:round/>
            </a:ln>
          </a:insideV>
        </a:tcBdr>
        <a:fill>
          <a:solidFill>
            <a:srgbClr val="58595B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Whitney"/>
          <a:ea typeface="Whitney"/>
          <a:cs typeface="Whitney"/>
        </a:font>
        <a:srgbClr val="58595B"/>
      </a:tcTxStyle>
      <a:tcStyle>
        <a:tcBdr>
          <a:left>
            <a:ln w="25400" cap="flat">
              <a:solidFill>
                <a:srgbClr val="58595B"/>
              </a:solidFill>
              <a:prstDash val="solid"/>
              <a:round/>
            </a:ln>
          </a:left>
          <a:right>
            <a:ln w="25400" cap="flat">
              <a:solidFill>
                <a:srgbClr val="58595B"/>
              </a:solidFill>
              <a:prstDash val="solid"/>
              <a:round/>
            </a:ln>
          </a:right>
          <a:top>
            <a:ln w="25400" cap="flat">
              <a:solidFill>
                <a:srgbClr val="58595B"/>
              </a:solidFill>
              <a:prstDash val="solid"/>
              <a:round/>
            </a:ln>
          </a:top>
          <a:bottom>
            <a:ln w="25400" cap="flat">
              <a:solidFill>
                <a:srgbClr val="58595B"/>
              </a:solidFill>
              <a:prstDash val="solid"/>
              <a:round/>
            </a:ln>
          </a:bottom>
          <a:insideH>
            <a:ln w="25400" cap="flat">
              <a:solidFill>
                <a:srgbClr val="58595B"/>
              </a:solidFill>
              <a:prstDash val="solid"/>
              <a:round/>
            </a:ln>
          </a:insideH>
          <a:insideV>
            <a:ln w="25400" cap="flat">
              <a:solidFill>
                <a:srgbClr val="58595B"/>
              </a:solidFill>
              <a:prstDash val="solid"/>
              <a:round/>
            </a:ln>
          </a:insideV>
        </a:tcBdr>
        <a:fill>
          <a:solidFill>
            <a:srgbClr val="58595B">
              <a:alpha val="20000"/>
            </a:srgbClr>
          </a:solidFill>
        </a:fill>
      </a:tcStyle>
    </a:firstCol>
    <a:lastRow>
      <a:tcTxStyle b="on" i="off">
        <a:font>
          <a:latin typeface="Whitney"/>
          <a:ea typeface="Whitney"/>
          <a:cs typeface="Whitney"/>
        </a:font>
        <a:srgbClr val="58595B"/>
      </a:tcTxStyle>
      <a:tcStyle>
        <a:tcBdr>
          <a:left>
            <a:ln w="25400" cap="flat">
              <a:solidFill>
                <a:srgbClr val="58595B"/>
              </a:solidFill>
              <a:prstDash val="solid"/>
              <a:round/>
            </a:ln>
          </a:left>
          <a:right>
            <a:ln w="25400" cap="flat">
              <a:solidFill>
                <a:srgbClr val="58595B"/>
              </a:solidFill>
              <a:prstDash val="solid"/>
              <a:round/>
            </a:ln>
          </a:right>
          <a:top>
            <a:ln w="101600" cap="flat">
              <a:solidFill>
                <a:srgbClr val="58595B"/>
              </a:solidFill>
              <a:prstDash val="solid"/>
              <a:round/>
            </a:ln>
          </a:top>
          <a:bottom>
            <a:ln w="25400" cap="flat">
              <a:solidFill>
                <a:srgbClr val="58595B"/>
              </a:solidFill>
              <a:prstDash val="solid"/>
              <a:round/>
            </a:ln>
          </a:bottom>
          <a:insideH>
            <a:ln w="25400" cap="flat">
              <a:solidFill>
                <a:srgbClr val="58595B"/>
              </a:solidFill>
              <a:prstDash val="solid"/>
              <a:round/>
            </a:ln>
          </a:insideH>
          <a:insideV>
            <a:ln w="25400" cap="flat">
              <a:solidFill>
                <a:srgbClr val="58595B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Whitney"/>
          <a:ea typeface="Whitney"/>
          <a:cs typeface="Whitney"/>
        </a:font>
        <a:srgbClr val="58595B"/>
      </a:tcTxStyle>
      <a:tcStyle>
        <a:tcBdr>
          <a:left>
            <a:ln w="25400" cap="flat">
              <a:solidFill>
                <a:srgbClr val="58595B"/>
              </a:solidFill>
              <a:prstDash val="solid"/>
              <a:round/>
            </a:ln>
          </a:left>
          <a:right>
            <a:ln w="25400" cap="flat">
              <a:solidFill>
                <a:srgbClr val="58595B"/>
              </a:solidFill>
              <a:prstDash val="solid"/>
              <a:round/>
            </a:ln>
          </a:right>
          <a:top>
            <a:ln w="25400" cap="flat">
              <a:solidFill>
                <a:srgbClr val="58595B"/>
              </a:solidFill>
              <a:prstDash val="solid"/>
              <a:round/>
            </a:ln>
          </a:top>
          <a:bottom>
            <a:ln w="50800" cap="flat">
              <a:solidFill>
                <a:srgbClr val="58595B"/>
              </a:solidFill>
              <a:prstDash val="solid"/>
              <a:round/>
            </a:ln>
          </a:bottom>
          <a:insideH>
            <a:ln w="25400" cap="flat">
              <a:solidFill>
                <a:srgbClr val="58595B"/>
              </a:solidFill>
              <a:prstDash val="solid"/>
              <a:round/>
            </a:ln>
          </a:insideH>
          <a:insideV>
            <a:ln w="25400" cap="flat">
              <a:solidFill>
                <a:srgbClr val="58595B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0692"/>
  </p:normalViewPr>
  <p:slideViewPr>
    <p:cSldViewPr snapToGrid="0" snapToObjects="1">
      <p:cViewPr varScale="1">
        <p:scale>
          <a:sx n="52" d="100"/>
          <a:sy n="52" d="100"/>
        </p:scale>
        <p:origin x="144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905563" latinLnBrk="0">
      <a:defRPr sz="2400">
        <a:latin typeface="+mn-lt"/>
        <a:ea typeface="+mn-ea"/>
        <a:cs typeface="+mn-cs"/>
        <a:sym typeface="Helvetica"/>
      </a:defRPr>
    </a:lvl1pPr>
    <a:lvl2pPr indent="228600" defTabSz="1905563" latinLnBrk="0">
      <a:defRPr sz="2400">
        <a:latin typeface="+mn-lt"/>
        <a:ea typeface="+mn-ea"/>
        <a:cs typeface="+mn-cs"/>
        <a:sym typeface="Helvetica"/>
      </a:defRPr>
    </a:lvl2pPr>
    <a:lvl3pPr indent="457200" defTabSz="1905563" latinLnBrk="0">
      <a:defRPr sz="2400">
        <a:latin typeface="+mn-lt"/>
        <a:ea typeface="+mn-ea"/>
        <a:cs typeface="+mn-cs"/>
        <a:sym typeface="Helvetica"/>
      </a:defRPr>
    </a:lvl3pPr>
    <a:lvl4pPr indent="685800" defTabSz="1905563" latinLnBrk="0">
      <a:defRPr sz="2400">
        <a:latin typeface="+mn-lt"/>
        <a:ea typeface="+mn-ea"/>
        <a:cs typeface="+mn-cs"/>
        <a:sym typeface="Helvetica"/>
      </a:defRPr>
    </a:lvl4pPr>
    <a:lvl5pPr indent="914400" defTabSz="1905563" latinLnBrk="0">
      <a:defRPr sz="2400">
        <a:latin typeface="+mn-lt"/>
        <a:ea typeface="+mn-ea"/>
        <a:cs typeface="+mn-cs"/>
        <a:sym typeface="Helvetica"/>
      </a:defRPr>
    </a:lvl5pPr>
    <a:lvl6pPr indent="1143000" defTabSz="1905563" latinLnBrk="0">
      <a:defRPr sz="2400">
        <a:latin typeface="+mn-lt"/>
        <a:ea typeface="+mn-ea"/>
        <a:cs typeface="+mn-cs"/>
        <a:sym typeface="Helvetica"/>
      </a:defRPr>
    </a:lvl6pPr>
    <a:lvl7pPr indent="1371600" defTabSz="1905563" latinLnBrk="0">
      <a:defRPr sz="2400">
        <a:latin typeface="+mn-lt"/>
        <a:ea typeface="+mn-ea"/>
        <a:cs typeface="+mn-cs"/>
        <a:sym typeface="Helvetica"/>
      </a:defRPr>
    </a:lvl7pPr>
    <a:lvl8pPr indent="1600200" defTabSz="1905563" latinLnBrk="0">
      <a:defRPr sz="2400">
        <a:latin typeface="+mn-lt"/>
        <a:ea typeface="+mn-ea"/>
        <a:cs typeface="+mn-cs"/>
        <a:sym typeface="Helvetica"/>
      </a:defRPr>
    </a:lvl8pPr>
    <a:lvl9pPr indent="1828800" defTabSz="1905563" latinLnBrk="0">
      <a:defRPr sz="2400"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0099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sz="2400" dirty="0">
                <a:effectLst/>
                <a:latin typeface="+mn-lt"/>
                <a:ea typeface="+mn-ea"/>
                <a:cs typeface="+mn-cs"/>
                <a:sym typeface="Helvetica"/>
              </a:rPr>
              <a:t>Теперь все это осталось добавить в </a:t>
            </a:r>
            <a:r>
              <a:rPr lang="ru-RU" sz="2400" dirty="0" err="1">
                <a:effectLst/>
                <a:latin typeface="+mn-lt"/>
                <a:ea typeface="+mn-ea"/>
                <a:cs typeface="+mn-cs"/>
                <a:sym typeface="Helvetica"/>
              </a:rPr>
              <a:t>пайплайн</a:t>
            </a:r>
            <a:r>
              <a:rPr lang="ru-RU" sz="2400" dirty="0">
                <a:effectLst/>
                <a:latin typeface="+mn-lt"/>
                <a:ea typeface="+mn-ea"/>
                <a:cs typeface="+mn-cs"/>
                <a:sym typeface="Helvetica"/>
              </a:rPr>
              <a:t> </a:t>
            </a:r>
            <a:r>
              <a:rPr lang="en-US" sz="2400" dirty="0" err="1">
                <a:effectLst/>
                <a:latin typeface="+mn-lt"/>
                <a:ea typeface="+mn-ea"/>
                <a:cs typeface="+mn-cs"/>
                <a:sym typeface="Helvetica"/>
              </a:rPr>
              <a:t>continus</a:t>
            </a:r>
            <a:r>
              <a:rPr lang="en-US" sz="2400" dirty="0">
                <a:effectLst/>
                <a:latin typeface="+mn-lt"/>
                <a:ea typeface="+mn-ea"/>
                <a:cs typeface="+mn-cs"/>
                <a:sym typeface="Helvetica"/>
              </a:rPr>
              <a:t> integration</a:t>
            </a:r>
            <a:r>
              <a:rPr lang="ru-RU" sz="2400" dirty="0">
                <a:effectLst/>
                <a:latin typeface="+mn-lt"/>
                <a:ea typeface="+mn-ea"/>
                <a:cs typeface="+mn-cs"/>
                <a:sym typeface="Helvetica"/>
              </a:rPr>
              <a:t>, но это уже совсем другая история…</a:t>
            </a:r>
          </a:p>
        </p:txBody>
      </p:sp>
    </p:spTree>
    <p:extLst>
      <p:ext uri="{BB962C8B-B14F-4D97-AF65-F5344CB8AC3E}">
        <p14:creationId xmlns:p14="http://schemas.microsoft.com/office/powerpoint/2010/main" val="224096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sz="2400" dirty="0">
              <a:effectLst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60765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0690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Сегодня поговорим про:</a:t>
            </a:r>
          </a:p>
          <a:p>
            <a:r>
              <a:rPr lang="ru-RU" dirty="0"/>
              <a:t> - типы автоматических тестов</a:t>
            </a:r>
          </a:p>
          <a:p>
            <a:r>
              <a:rPr lang="ru-RU" dirty="0"/>
              <a:t> - сделаем упор на </a:t>
            </a:r>
            <a:r>
              <a:rPr lang="en-US" dirty="0"/>
              <a:t>unit-</a:t>
            </a:r>
            <a:r>
              <a:rPr lang="ru-RU" dirty="0"/>
              <a:t>тестировании</a:t>
            </a:r>
          </a:p>
          <a:p>
            <a:r>
              <a:rPr lang="ru-RU" dirty="0"/>
              <a:t> - упор</a:t>
            </a:r>
            <a:r>
              <a:rPr lang="en-US" dirty="0"/>
              <a:t> </a:t>
            </a:r>
            <a:r>
              <a:rPr lang="ru-RU" dirty="0"/>
              <a:t>будет на </a:t>
            </a:r>
            <a:r>
              <a:rPr lang="en-US" dirty="0"/>
              <a:t>React</a:t>
            </a:r>
            <a:r>
              <a:rPr lang="ru-RU" dirty="0"/>
              <a:t>, так как по трендам </a:t>
            </a:r>
            <a:r>
              <a:rPr lang="ru-RU" dirty="0" err="1"/>
              <a:t>гугла</a:t>
            </a:r>
            <a:r>
              <a:rPr lang="ru-RU" dirty="0"/>
              <a:t>, количеству вакансий, </a:t>
            </a:r>
            <a:r>
              <a:rPr lang="en-US" dirty="0"/>
              <a:t>React </a:t>
            </a:r>
            <a:r>
              <a:rPr lang="ru-RU" dirty="0"/>
              <a:t>пока занимает лидирующую позицию, ну и просто потому что мы его используем на наших проектах)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403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Чем быстрее выполняется цикл, тем лучше</a:t>
            </a:r>
          </a:p>
        </p:txBody>
      </p:sp>
    </p:spTree>
    <p:extLst>
      <p:ext uri="{BB962C8B-B14F-4D97-AF65-F5344CB8AC3E}">
        <p14:creationId xmlns:p14="http://schemas.microsoft.com/office/powerpoint/2010/main" val="1618672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- </a:t>
            </a:r>
            <a:r>
              <a:rPr lang="ru-RU" dirty="0"/>
              <a:t>не совсем тесты</a:t>
            </a:r>
          </a:p>
          <a:p>
            <a:endParaRPr lang="ru-RU" dirty="0"/>
          </a:p>
          <a:p>
            <a:r>
              <a:rPr lang="ru-RU" dirty="0"/>
              <a:t>Остановиться на количестве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46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1905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поиск таких ошибок уходит обычно очень много времени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1905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1905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говорить про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create-react-app</a:t>
            </a:r>
            <a: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он уже имеет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eslint</a:t>
            </a: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1905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4282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400" dirty="0">
                <a:effectLst/>
                <a:latin typeface="+mn-lt"/>
                <a:ea typeface="+mn-ea"/>
                <a:cs typeface="+mn-cs"/>
                <a:sym typeface="Helvetica"/>
              </a:rPr>
              <a:t>Само название говорит, что тестируем не всю систему в целом, а ее небольшую часть. Функцию, компонент, метод класса и т.п.</a:t>
            </a:r>
          </a:p>
          <a:p>
            <a:r>
              <a:rPr lang="ru-RU" sz="2400" dirty="0">
                <a:effectLst/>
                <a:latin typeface="+mn-lt"/>
                <a:ea typeface="+mn-ea"/>
                <a:cs typeface="+mn-cs"/>
                <a:sym typeface="Helvetica"/>
              </a:rPr>
              <a:t>Не потребляют много ресурсов, быстрые, из-за размера тестируемого модуля легко найти ошибку при падении теста. Фиксация контрактов, примеры использования, предотвращают повторное возникновение багов</a:t>
            </a:r>
          </a:p>
          <a:p>
            <a:endParaRPr lang="ru-RU" sz="2400" dirty="0">
              <a:effectLst/>
              <a:latin typeface="+mn-lt"/>
              <a:ea typeface="+mn-ea"/>
              <a:cs typeface="+mn-cs"/>
              <a:sym typeface="Helvetica"/>
            </a:endParaRPr>
          </a:p>
          <a:p>
            <a:pPr marL="0" marR="0" lvl="0" indent="0" defTabSz="1905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чем дальше документация от кода, тем быстрее она устаревает, тесты близко к коду)</a:t>
            </a:r>
          </a:p>
          <a:p>
            <a:pPr marL="0" marR="0" lvl="0" indent="0" defTabSz="1905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defTabSz="19055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Упомянуть про чистые функции</a:t>
            </a:r>
          </a:p>
          <a:p>
            <a:endParaRPr lang="en-US" sz="2400" dirty="0">
              <a:effectLst/>
              <a:latin typeface="+mn-lt"/>
              <a:ea typeface="+mn-ea"/>
              <a:cs typeface="+mn-cs"/>
              <a:sym typeface="Helvetica"/>
            </a:endParaRPr>
          </a:p>
          <a:p>
            <a:r>
              <a:rPr lang="ru-RU" sz="2400" dirty="0">
                <a:effectLst/>
                <a:latin typeface="+mn-lt"/>
                <a:ea typeface="+mn-ea"/>
                <a:cs typeface="+mn-cs"/>
                <a:sym typeface="Helvetica"/>
              </a:rPr>
              <a:t>Мутационное тестирование (</a:t>
            </a:r>
            <a:r>
              <a:rPr lang="en-US" sz="2400" dirty="0" err="1">
                <a:effectLst/>
                <a:latin typeface="+mn-lt"/>
                <a:ea typeface="+mn-ea"/>
                <a:cs typeface="+mn-cs"/>
                <a:sym typeface="Helvetica"/>
              </a:rPr>
              <a:t>stryker</a:t>
            </a:r>
            <a:r>
              <a:rPr lang="en-US" sz="2400" dirty="0">
                <a:effectLst/>
                <a:latin typeface="+mn-lt"/>
                <a:ea typeface="+mn-ea"/>
                <a:cs typeface="+mn-cs"/>
                <a:sym typeface="Helvetica"/>
              </a:rPr>
              <a:t>)</a:t>
            </a:r>
            <a:endParaRPr lang="ru-RU" sz="2400" dirty="0">
              <a:effectLst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73565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sz="2400" dirty="0">
                <a:effectLst/>
                <a:latin typeface="+mn-lt"/>
                <a:ea typeface="+mn-ea"/>
                <a:cs typeface="+mn-cs"/>
                <a:sym typeface="Helvetica"/>
              </a:rPr>
              <a:t>Тестируется какая-то часть системы, состоящая из нескольких модулей (классов или функций). Например проверить, что переходе на какой-то </a:t>
            </a:r>
            <a:r>
              <a:rPr lang="ru-RU" sz="2400" dirty="0" err="1">
                <a:effectLst/>
                <a:latin typeface="+mn-lt"/>
                <a:ea typeface="+mn-ea"/>
                <a:cs typeface="+mn-cs"/>
                <a:sym typeface="Helvetica"/>
              </a:rPr>
              <a:t>урл</a:t>
            </a:r>
            <a:r>
              <a:rPr lang="ru-RU" sz="2400" dirty="0">
                <a:effectLst/>
                <a:latin typeface="+mn-lt"/>
                <a:ea typeface="+mn-ea"/>
                <a:cs typeface="+mn-cs"/>
                <a:sym typeface="Helvetica"/>
              </a:rPr>
              <a:t>, </a:t>
            </a:r>
            <a:r>
              <a:rPr lang="ru-RU" sz="2400" dirty="0" err="1">
                <a:effectLst/>
                <a:latin typeface="+mn-lt"/>
                <a:ea typeface="+mn-ea"/>
                <a:cs typeface="+mn-cs"/>
                <a:sym typeface="Helvetica"/>
              </a:rPr>
              <a:t>отрендерится</a:t>
            </a:r>
            <a:r>
              <a:rPr lang="ru-RU" sz="2400" dirty="0">
                <a:effectLst/>
                <a:latin typeface="+mn-lt"/>
                <a:ea typeface="+mn-ea"/>
                <a:cs typeface="+mn-cs"/>
                <a:sym typeface="Helvetica"/>
              </a:rPr>
              <a:t> такой-то компонент, он будет содержать такие-то данные в зависимости от </a:t>
            </a:r>
            <a:r>
              <a:rPr lang="ru-RU" sz="2400" dirty="0" err="1">
                <a:effectLst/>
                <a:latin typeface="+mn-lt"/>
                <a:ea typeface="+mn-ea"/>
                <a:cs typeface="+mn-cs"/>
                <a:sym typeface="Helvetica"/>
              </a:rPr>
              <a:t>урла</a:t>
            </a:r>
            <a:r>
              <a:rPr lang="ru-RU" sz="2400" dirty="0">
                <a:effectLst/>
                <a:latin typeface="+mn-lt"/>
                <a:ea typeface="+mn-ea"/>
                <a:cs typeface="+mn-cs"/>
                <a:sym typeface="Helvetica"/>
              </a:rPr>
              <a:t> и т.п. Данные и окружение подготавливается для тестов. </a:t>
            </a:r>
          </a:p>
        </p:txBody>
      </p:sp>
    </p:spTree>
    <p:extLst>
      <p:ext uri="{BB962C8B-B14F-4D97-AF65-F5344CB8AC3E}">
        <p14:creationId xmlns:p14="http://schemas.microsoft.com/office/powerpoint/2010/main" val="805812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sz="2400" dirty="0">
                <a:effectLst/>
                <a:latin typeface="+mn-lt"/>
                <a:ea typeface="+mn-ea"/>
                <a:cs typeface="+mn-cs"/>
                <a:sym typeface="Helvetica"/>
              </a:rPr>
              <a:t>Это, пожалуй, самая сложная для тестирования вещь, если речь идет например о проверке работы сайта, то мы должны как-то эмулировать работу браузера, который довольно сложно устроен, анализировать информацию, которая выводится на странице. Но этот вид тестирования очень важен, так как он взаимодействует с приложением так же, как и пользователь.</a:t>
            </a:r>
            <a:r>
              <a:rPr lang="ru-RU" dirty="0">
                <a:effectLst/>
              </a:rPr>
              <a:t> </a:t>
            </a:r>
            <a:endParaRPr lang="ru-RU" sz="2400" dirty="0">
              <a:effectLst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66461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sz="2400" dirty="0">
              <a:effectLst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62489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Обложка">
    <p:bg>
      <p:bgPr>
        <a:solidFill>
          <a:srgbClr val="CEE4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806" y="11966637"/>
            <a:ext cx="7158138" cy="97302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671866" y="368699"/>
            <a:ext cx="12342146" cy="5132138"/>
          </a:xfrm>
          <a:prstGeom prst="rect">
            <a:avLst/>
          </a:prstGeom>
          <a:ln w="25400"/>
        </p:spPr>
        <p:txBody>
          <a:bodyPr lIns="91439" tIns="91439" rIns="91439" bIns="91439"/>
          <a:lstStyle>
            <a:lvl1pPr>
              <a:defRPr sz="12800" cap="all" spc="-200">
                <a:solidFill>
                  <a:schemeClr val="accent6">
                    <a:lumOff val="-4941"/>
                  </a:schemeClr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6" name="Рисунок 5"/>
          <p:cNvSpPr>
            <a:spLocks noGrp="1"/>
          </p:cNvSpPr>
          <p:nvPr>
            <p:ph type="pic" idx="13"/>
          </p:nvPr>
        </p:nvSpPr>
        <p:spPr>
          <a:xfrm>
            <a:off x="13098067" y="-379604"/>
            <a:ext cx="10536635" cy="144752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grpSp>
        <p:nvGrpSpPr>
          <p:cNvPr id="19" name="Группа"/>
          <p:cNvGrpSpPr/>
          <p:nvPr/>
        </p:nvGrpSpPr>
        <p:grpSpPr>
          <a:xfrm>
            <a:off x="23623978" y="0"/>
            <a:ext cx="760021" cy="13716003"/>
            <a:chOff x="0" y="0"/>
            <a:chExt cx="760020" cy="13716001"/>
          </a:xfrm>
        </p:grpSpPr>
        <p:sp>
          <p:nvSpPr>
            <p:cNvPr id="17" name="Shape 362"/>
            <p:cNvSpPr/>
            <p:nvPr/>
          </p:nvSpPr>
          <p:spPr>
            <a:xfrm>
              <a:off x="0" y="1"/>
              <a:ext cx="760021" cy="13716001"/>
            </a:xfrm>
            <a:prstGeom prst="rect">
              <a:avLst/>
            </a:prstGeom>
            <a:solidFill>
              <a:srgbClr val="CEE4DC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8" name="Shape 347"/>
            <p:cNvSpPr/>
            <p:nvPr/>
          </p:nvSpPr>
          <p:spPr>
            <a:xfrm>
              <a:off x="0" y="0"/>
              <a:ext cx="760021" cy="13715999"/>
            </a:xfrm>
            <a:prstGeom prst="rect">
              <a:avLst/>
            </a:prstGeom>
            <a:gradFill flip="none" rotWithShape="1">
              <a:gsLst>
                <a:gs pos="5000">
                  <a:srgbClr val="58595B">
                    <a:alpha val="1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25400" cap="flat">
              <a:noFill/>
              <a:miter lim="400000"/>
            </a:ln>
            <a:effectLst>
              <a:outerShdw blurRad="1270000" dist="50800" dir="5400000" rotWithShape="0">
                <a:srgbClr val="000000">
                  <a:alpha val="26707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sp>
        <p:nvSpPr>
          <p:cNvPr id="2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ln w="25400"/>
        </p:spPr>
        <p:txBody>
          <a:bodyPr lIns="91439" tIns="91439" rIns="91439" bIns="91439"/>
          <a:lstStyle>
            <a:lvl1pPr algn="r">
              <a:defRPr sz="2400">
                <a:solidFill>
                  <a:srgbClr val="58595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текст в 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80752" y="731199"/>
            <a:ext cx="20736000" cy="1056001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537235" y="1970933"/>
            <a:ext cx="9888001" cy="10926647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Было-стало копия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Прямоугольник"/>
          <p:cNvSpPr/>
          <p:nvPr/>
        </p:nvSpPr>
        <p:spPr>
          <a:xfrm>
            <a:off x="-29369" y="-926"/>
            <a:ext cx="24318549" cy="1371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977900" dist="25400" dir="5400000" rotWithShape="0">
              <a:srgbClr val="000000">
                <a:alpha val="26707"/>
              </a:srgbClr>
            </a:outerShdw>
          </a:effectLst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70" name="Группа"/>
          <p:cNvGrpSpPr/>
          <p:nvPr/>
        </p:nvGrpSpPr>
        <p:grpSpPr>
          <a:xfrm>
            <a:off x="23623978" y="0"/>
            <a:ext cx="760021" cy="13716003"/>
            <a:chOff x="0" y="0"/>
            <a:chExt cx="760020" cy="13716001"/>
          </a:xfrm>
        </p:grpSpPr>
        <p:sp>
          <p:nvSpPr>
            <p:cNvPr id="68" name="Shape 362"/>
            <p:cNvSpPr/>
            <p:nvPr/>
          </p:nvSpPr>
          <p:spPr>
            <a:xfrm>
              <a:off x="0" y="1"/>
              <a:ext cx="760021" cy="13716001"/>
            </a:xfrm>
            <a:prstGeom prst="rect">
              <a:avLst/>
            </a:prstGeom>
            <a:solidFill>
              <a:srgbClr val="CEE4DC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69" name="Shape 347"/>
            <p:cNvSpPr/>
            <p:nvPr/>
          </p:nvSpPr>
          <p:spPr>
            <a:xfrm>
              <a:off x="0" y="0"/>
              <a:ext cx="760021" cy="13715999"/>
            </a:xfrm>
            <a:prstGeom prst="rect">
              <a:avLst/>
            </a:prstGeom>
            <a:gradFill flip="none" rotWithShape="1">
              <a:gsLst>
                <a:gs pos="5000">
                  <a:srgbClr val="58595B">
                    <a:alpha val="1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25400" cap="flat">
              <a:noFill/>
              <a:miter lim="400000"/>
            </a:ln>
            <a:effectLst>
              <a:outerShdw blurRad="1270000" dist="50800" dir="5400000" rotWithShape="0">
                <a:srgbClr val="000000">
                  <a:alpha val="26707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sp>
        <p:nvSpPr>
          <p:cNvPr id="71" name="Рисунок 5"/>
          <p:cNvSpPr>
            <a:spLocks noGrp="1"/>
          </p:cNvSpPr>
          <p:nvPr>
            <p:ph type="pic" idx="13"/>
          </p:nvPr>
        </p:nvSpPr>
        <p:spPr>
          <a:xfrm>
            <a:off x="13099494" y="-790076"/>
            <a:ext cx="10657310" cy="146409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524533" y="1970933"/>
            <a:ext cx="11136001" cy="10560000"/>
          </a:xfrm>
          <a:prstGeom prst="rect">
            <a:avLst/>
          </a:prstGeom>
        </p:spPr>
        <p:txBody>
          <a:bodyPr/>
          <a:lstStyle>
            <a:lvl2pPr marL="393554" indent="-391936"/>
            <a:lvl3pPr marL="1246122" indent="-886131"/>
            <a:lvl4pPr marL="975951" indent="-507894"/>
            <a:lvl5pPr marL="1057124" indent="-424975"/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79468" y="748133"/>
            <a:ext cx="20736001" cy="1056001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74" name="Прямоугольник"/>
          <p:cNvSpPr/>
          <p:nvPr/>
        </p:nvSpPr>
        <p:spPr>
          <a:xfrm>
            <a:off x="-2440372" y="-17066"/>
            <a:ext cx="580418" cy="13750132"/>
          </a:xfrm>
          <a:prstGeom prst="rect">
            <a:avLst/>
          </a:prstGeom>
          <a:solidFill>
            <a:srgbClr val="282829"/>
          </a:solidFill>
          <a:ln w="12700">
            <a:miter lim="400000"/>
          </a:ln>
          <a:effectLst>
            <a:outerShdw blurRad="977900" dist="25400" dir="5400000" rotWithShape="0">
              <a:srgbClr val="000000">
                <a:alpha val="26707"/>
              </a:srgbClr>
            </a:outerShdw>
          </a:effectLst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инальный">
    <p:bg>
      <p:bgPr>
        <a:solidFill>
          <a:srgbClr val="CEE4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474"/>
          <p:cNvSpPr txBox="1"/>
          <p:nvPr/>
        </p:nvSpPr>
        <p:spPr>
          <a:xfrm>
            <a:off x="755301" y="5867046"/>
            <a:ext cx="5915808" cy="1372308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9000" b="1" cap="all">
                <a:solidFill>
                  <a:schemeClr val="accent6">
                    <a:lumOff val="-4941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СПАСИБО</a:t>
            </a:r>
          </a:p>
        </p:txBody>
      </p:sp>
      <p:sp>
        <p:nvSpPr>
          <p:cNvPr id="9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ln w="25400"/>
        </p:spPr>
        <p:txBody>
          <a:bodyPr lIns="91439" tIns="91439" rIns="91439" bIns="91439"/>
          <a:lstStyle>
            <a:lvl1pPr algn="r">
              <a:defRPr sz="2400">
                <a:solidFill>
                  <a:srgbClr val="58595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529423" y="1987866"/>
            <a:ext cx="21350554" cy="1056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2pPr marL="344563" indent="-342944">
              <a:buClr>
                <a:schemeClr val="accent1"/>
              </a:buClr>
              <a:buSzPct val="125000"/>
              <a:buFont typeface="Arial"/>
              <a:buChar char="•"/>
              <a:defRPr sz="2800" b="0">
                <a:solidFill>
                  <a:schemeClr val="accent6"/>
                </a:solidFill>
              </a:defRPr>
            </a:lvl2pPr>
            <a:lvl3pPr marL="1135356" indent="-775365">
              <a:buClr>
                <a:schemeClr val="accent1"/>
              </a:buClr>
              <a:buSzPct val="120000"/>
              <a:buFont typeface="Arial"/>
              <a:buChar char="–"/>
              <a:defRPr sz="2800" b="0">
                <a:solidFill>
                  <a:schemeClr val="accent6"/>
                </a:solidFill>
              </a:defRPr>
            </a:lvl3pPr>
            <a:lvl4pPr marL="912464" indent="-444407">
              <a:buClr>
                <a:schemeClr val="accent1"/>
              </a:buClr>
              <a:buSzPct val="120000"/>
              <a:buFont typeface="Arial"/>
              <a:buChar char="•"/>
              <a:defRPr sz="2800" b="0">
                <a:solidFill>
                  <a:schemeClr val="accent6"/>
                </a:solidFill>
              </a:defRPr>
            </a:lvl4pPr>
            <a:lvl5pPr marL="1004001" indent="-371853">
              <a:buClr>
                <a:schemeClr val="accent1"/>
              </a:buClr>
              <a:buSzPct val="89000"/>
              <a:buFont typeface="Arial"/>
              <a:buChar char="-"/>
              <a:defRPr sz="2800" b="0">
                <a:solidFill>
                  <a:schemeClr val="accent6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772285" y="752366"/>
            <a:ext cx="20736001" cy="10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Текст заголовка</a:t>
            </a:r>
          </a:p>
        </p:txBody>
      </p:sp>
      <p:grpSp>
        <p:nvGrpSpPr>
          <p:cNvPr id="6" name="Группа"/>
          <p:cNvGrpSpPr/>
          <p:nvPr/>
        </p:nvGrpSpPr>
        <p:grpSpPr>
          <a:xfrm>
            <a:off x="23623978" y="0"/>
            <a:ext cx="760021" cy="13716003"/>
            <a:chOff x="0" y="0"/>
            <a:chExt cx="760020" cy="13716001"/>
          </a:xfrm>
        </p:grpSpPr>
        <p:sp>
          <p:nvSpPr>
            <p:cNvPr id="4" name="Shape 362"/>
            <p:cNvSpPr/>
            <p:nvPr/>
          </p:nvSpPr>
          <p:spPr>
            <a:xfrm>
              <a:off x="0" y="1"/>
              <a:ext cx="760021" cy="13716001"/>
            </a:xfrm>
            <a:prstGeom prst="rect">
              <a:avLst/>
            </a:prstGeom>
            <a:solidFill>
              <a:srgbClr val="CEE4DC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5" name="Shape 347"/>
            <p:cNvSpPr/>
            <p:nvPr/>
          </p:nvSpPr>
          <p:spPr>
            <a:xfrm>
              <a:off x="0" y="0"/>
              <a:ext cx="760021" cy="13715999"/>
            </a:xfrm>
            <a:prstGeom prst="rect">
              <a:avLst/>
            </a:prstGeom>
            <a:gradFill flip="none" rotWithShape="1">
              <a:gsLst>
                <a:gs pos="5000">
                  <a:srgbClr val="58595B">
                    <a:alpha val="1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 w="25400" cap="flat">
              <a:noFill/>
              <a:miter lim="400000"/>
            </a:ln>
            <a:effectLst>
              <a:outerShdw blurRad="1270000" dist="50800" dir="5400000" rotWithShape="0">
                <a:srgbClr val="000000">
                  <a:alpha val="26707"/>
                </a:srgbClr>
              </a:outerShdw>
            </a:effectLst>
          </p:spPr>
          <p:txBody>
            <a:bodyPr wrap="square" lIns="91439" tIns="91439" rIns="91439" bIns="91439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sp>
        <p:nvSpPr>
          <p:cNvPr id="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3553999" y="12916504"/>
            <a:ext cx="266974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6" r:id="rId4"/>
  </p:sldLayoutIdLst>
  <p:transition spd="med"/>
  <p:txStyles>
    <p:titleStyle>
      <a:lvl1pPr marL="0" marR="0" indent="0" algn="l" defTabSz="1826867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533400" algn="l"/>
        </a:tabLst>
        <a:defRPr sz="40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826867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533400" algn="l"/>
        </a:tabLst>
        <a:defRPr sz="40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826867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533400" algn="l"/>
        </a:tabLst>
        <a:defRPr sz="40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826867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533400" algn="l"/>
        </a:tabLst>
        <a:defRPr sz="40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826867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533400" algn="l"/>
        </a:tabLst>
        <a:defRPr sz="40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5pPr>
      <a:lvl6pPr marL="0" marR="0" indent="466434" algn="l" defTabSz="1826867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533400" algn="l"/>
        </a:tabLst>
        <a:defRPr sz="40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6pPr>
      <a:lvl7pPr marL="0" marR="0" indent="932869" algn="l" defTabSz="1826867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533400" algn="l"/>
        </a:tabLst>
        <a:defRPr sz="40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7pPr>
      <a:lvl8pPr marL="0" marR="0" indent="1399304" algn="l" defTabSz="1826867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533400" algn="l"/>
        </a:tabLst>
        <a:defRPr sz="40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65739" algn="l" defTabSz="1826867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533400" algn="l"/>
        </a:tabLst>
        <a:defRPr sz="4000" b="1" i="0" u="none" strike="noStrike" cap="none" spc="0" baseline="0">
          <a:solidFill>
            <a:schemeClr val="accent6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1826867" latinLnBrk="0">
        <a:lnSpc>
          <a:spcPct val="10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2900" b="1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1pPr>
      <a:lvl2pPr marL="0" marR="0" indent="228600" algn="l" defTabSz="1826867" latinLnBrk="0">
        <a:lnSpc>
          <a:spcPct val="10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2900" b="1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2pPr>
      <a:lvl3pPr marL="0" marR="0" indent="457200" algn="l" defTabSz="1826867" latinLnBrk="0">
        <a:lnSpc>
          <a:spcPct val="10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2900" b="1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3pPr>
      <a:lvl4pPr marL="0" marR="0" indent="685800" algn="l" defTabSz="1826867" latinLnBrk="0">
        <a:lnSpc>
          <a:spcPct val="10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2900" b="1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4pPr>
      <a:lvl5pPr marL="0" marR="0" indent="914400" algn="l" defTabSz="1826867" latinLnBrk="0">
        <a:lnSpc>
          <a:spcPct val="10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2900" b="1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5pPr>
      <a:lvl6pPr marL="0" marR="0" indent="1143000" algn="l" defTabSz="1826867" latinLnBrk="0">
        <a:lnSpc>
          <a:spcPct val="10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2900" b="1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6pPr>
      <a:lvl7pPr marL="0" marR="0" indent="1371600" algn="l" defTabSz="1826867" latinLnBrk="0">
        <a:lnSpc>
          <a:spcPct val="10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2900" b="1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7pPr>
      <a:lvl8pPr marL="0" marR="0" indent="1600200" algn="l" defTabSz="1826867" latinLnBrk="0">
        <a:lnSpc>
          <a:spcPct val="10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2900" b="1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8pPr>
      <a:lvl9pPr marL="0" marR="0" indent="1828800" algn="l" defTabSz="1826867" latinLnBrk="0">
        <a:lnSpc>
          <a:spcPct val="10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2900" b="1" i="0" u="none" strike="noStrike" cap="none" spc="0" baseline="0"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555280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1110561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665841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2221122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776403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3331685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886965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4442245" algn="l" defTabSz="1828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github.com/tehbi4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Заголовок 1"/>
          <p:cNvSpPr txBox="1">
            <a:spLocks noGrp="1"/>
          </p:cNvSpPr>
          <p:nvPr>
            <p:ph type="title"/>
          </p:nvPr>
        </p:nvSpPr>
        <p:spPr>
          <a:xfrm>
            <a:off x="900308" y="3066144"/>
            <a:ext cx="22552815" cy="3139194"/>
          </a:xfrm>
          <a:prstGeom prst="rect">
            <a:avLst/>
          </a:prstGeom>
        </p:spPr>
        <p:txBody>
          <a:bodyPr/>
          <a:lstStyle/>
          <a:p>
            <a:pPr>
              <a:defRPr sz="10700" spc="-251"/>
            </a:pPr>
            <a:r>
              <a:rPr lang="en-US" sz="9600" cap="none" dirty="0">
                <a:solidFill>
                  <a:schemeClr val="tx1"/>
                </a:solidFill>
              </a:rPr>
              <a:t>Unit-</a:t>
            </a:r>
            <a:r>
              <a:rPr lang="ru-RU" sz="9600" cap="none" dirty="0">
                <a:solidFill>
                  <a:schemeClr val="tx1"/>
                </a:solidFill>
              </a:rPr>
              <a:t>тестирование</a:t>
            </a:r>
            <a:r>
              <a:rPr lang="en-US" sz="9600" cap="none" dirty="0">
                <a:solidFill>
                  <a:schemeClr val="tx1"/>
                </a:solidFill>
              </a:rPr>
              <a:t> React </a:t>
            </a:r>
            <a:r>
              <a:rPr lang="ru-RU" sz="9600" cap="none" dirty="0">
                <a:solidFill>
                  <a:schemeClr val="tx1"/>
                </a:solidFill>
              </a:rPr>
              <a:t>приложений</a:t>
            </a:r>
            <a:endParaRPr sz="9600" cap="none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50BF2-E123-3547-AA28-64CAD393D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750" y="5965421"/>
            <a:ext cx="3164765" cy="3164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7DE402-A736-3541-B4F2-75A66324B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541" y="6217937"/>
            <a:ext cx="2979223" cy="2659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CD9F47-083D-114D-907E-4A3A404BD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4174" y="6205338"/>
            <a:ext cx="2639313" cy="291100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D7C6F8-9FD8-E548-97C4-7F0F918B9D99}"/>
              </a:ext>
            </a:extLst>
          </p:cNvPr>
          <p:cNvSpPr/>
          <p:nvPr/>
        </p:nvSpPr>
        <p:spPr>
          <a:xfrm>
            <a:off x="14503024" y="6581001"/>
            <a:ext cx="27122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ru-RU" dirty="0">
                <a:solidFill>
                  <a:srgbClr val="24292E"/>
                </a:solidFill>
                <a:latin typeface="-apple-system"/>
              </a:rPr>
              <a:t>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1BB43E-774C-ED48-9A2D-A37D2E80D43A}"/>
              </a:ext>
            </a:extLst>
          </p:cNvPr>
          <p:cNvSpPr txBox="1"/>
          <p:nvPr/>
        </p:nvSpPr>
        <p:spPr>
          <a:xfrm>
            <a:off x="8754114" y="6858000"/>
            <a:ext cx="718146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kumimoji="0" lang="ru-RU" sz="8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3C47AF-1282-4A46-A3CC-57EA4961F8EC}"/>
              </a:ext>
            </a:extLst>
          </p:cNvPr>
          <p:cNvSpPr txBox="1"/>
          <p:nvPr/>
        </p:nvSpPr>
        <p:spPr>
          <a:xfrm>
            <a:off x="13678002" y="6880954"/>
            <a:ext cx="718146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kumimoji="0" lang="ru-RU" sz="8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1260615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асчетно-кассовое обслуживание">
            <a:extLst>
              <a:ext uri="{FF2B5EF4-FFF2-40B4-BE49-F238E27FC236}">
                <a16:creationId xmlns:a16="http://schemas.microsoft.com/office/drawing/2014/main" id="{CE928FA7-2FD0-004F-A0AA-00793826DA42}"/>
              </a:ext>
            </a:extLst>
          </p:cNvPr>
          <p:cNvSpPr txBox="1"/>
          <p:nvPr/>
        </p:nvSpPr>
        <p:spPr>
          <a:xfrm>
            <a:off x="931868" y="900533"/>
            <a:ext cx="20736001" cy="10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1826867">
              <a:lnSpc>
                <a:spcPct val="80000"/>
              </a:lnSpc>
              <a:tabLst>
                <a:tab pos="533400" algn="l"/>
              </a:tabLst>
              <a:defRPr sz="40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5400" dirty="0"/>
              <a:t>End-to-End </a:t>
            </a:r>
            <a:r>
              <a:rPr lang="ru-RU" sz="5400" dirty="0"/>
              <a:t>тесты</a:t>
            </a:r>
            <a:endParaRPr sz="5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59D025-3CB1-1443-AB53-AA3240419360}"/>
              </a:ext>
            </a:extLst>
          </p:cNvPr>
          <p:cNvSpPr/>
          <p:nvPr/>
        </p:nvSpPr>
        <p:spPr>
          <a:xfrm>
            <a:off x="931868" y="3107323"/>
            <a:ext cx="20695920" cy="7909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/>
            <a:endParaRPr lang="ru-RU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/>
            <a:r>
              <a:rPr lang="ru-RU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Что тестируем?</a:t>
            </a:r>
          </a:p>
          <a:p>
            <a:pPr marL="914400"/>
            <a:endParaRPr lang="ru-RU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859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GUI</a:t>
            </a:r>
            <a:r>
              <a:rPr lang="ru-RU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повторяем возможные действия пользователя</a:t>
            </a:r>
          </a:p>
          <a:p>
            <a:pPr marL="1485900" indent="-571500">
              <a:buFont typeface="Arial" panose="020B0604020202020204" pitchFamily="34" charset="0"/>
              <a:buChar char="•"/>
            </a:pPr>
            <a:r>
              <a:rPr lang="ru-RU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Проверяем развернутую систему, интеграцию отдельны х частей системы</a:t>
            </a:r>
          </a:p>
          <a:p>
            <a:pPr marL="914400"/>
            <a:endParaRPr lang="ru-RU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/>
            <a:r>
              <a:rPr lang="ru-RU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Чем?</a:t>
            </a:r>
            <a:endParaRPr lang="ru-RU" sz="4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/>
            <a:endParaRPr lang="ru-RU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859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Selenium, Cypress, </a:t>
            </a:r>
            <a:r>
              <a:rPr lang="en-US" sz="4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Codecept.js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85900" indent="-571500">
              <a:buFont typeface="Arial" panose="020B0604020202020204" pitchFamily="34" charset="0"/>
              <a:buChar char="•"/>
            </a:pPr>
            <a:endParaRPr lang="ru-RU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/>
            <a:r>
              <a:rPr lang="ru-RU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914400"/>
            <a:r>
              <a:rPr lang="ru-RU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0495679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59F32E-7FAB-084B-A7A4-F357DB64E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1113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27BF72-1775-8846-BFD9-860440911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3901440"/>
            <a:ext cx="11094720" cy="51206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59F32E-7FAB-084B-A7A4-F357DB64E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3728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асчетно-кассовое обслуживание">
            <a:extLst>
              <a:ext uri="{FF2B5EF4-FFF2-40B4-BE49-F238E27FC236}">
                <a16:creationId xmlns:a16="http://schemas.microsoft.com/office/drawing/2014/main" id="{CE928FA7-2FD0-004F-A0AA-00793826DA42}"/>
              </a:ext>
            </a:extLst>
          </p:cNvPr>
          <p:cNvSpPr txBox="1"/>
          <p:nvPr/>
        </p:nvSpPr>
        <p:spPr>
          <a:xfrm>
            <a:off x="931868" y="900533"/>
            <a:ext cx="20736001" cy="10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1826867">
              <a:lnSpc>
                <a:spcPct val="80000"/>
              </a:lnSpc>
              <a:tabLst>
                <a:tab pos="533400" algn="l"/>
              </a:tabLst>
              <a:defRPr sz="40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ru-RU" sz="5400" dirty="0"/>
              <a:t>Заключение</a:t>
            </a:r>
            <a:endParaRPr sz="5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59D025-3CB1-1443-AB53-AA3240419360}"/>
              </a:ext>
            </a:extLst>
          </p:cNvPr>
          <p:cNvSpPr/>
          <p:nvPr/>
        </p:nvSpPr>
        <p:spPr>
          <a:xfrm>
            <a:off x="0" y="1956534"/>
            <a:ext cx="23622000" cy="8894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/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85900" indent="-571500">
              <a:buFont typeface="Arial" panose="020B0604020202020204" pitchFamily="34" charset="0"/>
              <a:buChar char="•"/>
            </a:pP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Unit-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 не такое страшное как кажется</a:t>
            </a:r>
          </a:p>
          <a:p>
            <a:pPr marL="1485900" indent="-571500">
              <a:buFont typeface="Arial" panose="020B0604020202020204" pitchFamily="34" charset="0"/>
              <a:buChar char="•"/>
            </a:pP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85900" indent="-571500">
              <a:buFont typeface="Arial" panose="020B0604020202020204" pitchFamily="34" charset="0"/>
              <a:buChar char="•"/>
            </a:pP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Автоматизация тестирование – ускоряет разработку в стратегическом плане</a:t>
            </a:r>
          </a:p>
          <a:p>
            <a:pPr marL="1485900" indent="-571500">
              <a:buFont typeface="Arial" panose="020B0604020202020204" pitchFamily="34" charset="0"/>
              <a:buChar char="•"/>
            </a:pP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85900" indent="-571500">
              <a:buFont typeface="Arial" panose="020B0604020202020204" pitchFamily="34" charset="0"/>
              <a:buChar char="•"/>
            </a:pP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Код должен быть контрактным для возможности покрытия его 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unit-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тестами</a:t>
            </a:r>
          </a:p>
          <a:p>
            <a:pPr marL="1485900" indent="-571500">
              <a:buFont typeface="Arial" panose="020B0604020202020204" pitchFamily="34" charset="0"/>
              <a:buChar char="•"/>
            </a:pP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85900" indent="-571500">
              <a:buFont typeface="Arial" panose="020B0604020202020204" pitchFamily="34" charset="0"/>
              <a:buChar char="•"/>
            </a:pP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 стоит гнаться за 100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% coverage </a:t>
            </a: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каждом уровне пирамиды – комбинируйте</a:t>
            </a:r>
          </a:p>
          <a:p>
            <a:pPr marL="1485900" indent="-571500">
              <a:buFont typeface="Arial" panose="020B0604020202020204" pitchFamily="34" charset="0"/>
              <a:buChar char="•"/>
            </a:pP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85900" indent="-571500">
              <a:buFont typeface="Arial" panose="020B0604020202020204" pitchFamily="34" charset="0"/>
              <a:buChar char="•"/>
            </a:pP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85900" indent="-571500">
              <a:buFont typeface="Arial" panose="020B0604020202020204" pitchFamily="34" charset="0"/>
              <a:buChar char="•"/>
            </a:pP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/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914400"/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9DC1DE-1647-5840-AFD2-B7995DA1A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0800" y="8442960"/>
            <a:ext cx="5273040" cy="5273040"/>
          </a:xfrm>
          <a:prstGeom prst="rect">
            <a:avLst/>
          </a:prstGeom>
        </p:spPr>
      </p:pic>
      <p:sp>
        <p:nvSpPr>
          <p:cNvPr id="7" name="Расчетно-кассовое обслуживание">
            <a:extLst>
              <a:ext uri="{FF2B5EF4-FFF2-40B4-BE49-F238E27FC236}">
                <a16:creationId xmlns:a16="http://schemas.microsoft.com/office/drawing/2014/main" id="{A61957C5-4E6B-DF42-8F0F-6A852B5D2BDD}"/>
              </a:ext>
            </a:extLst>
          </p:cNvPr>
          <p:cNvSpPr txBox="1"/>
          <p:nvPr/>
        </p:nvSpPr>
        <p:spPr>
          <a:xfrm>
            <a:off x="4656933" y="12385679"/>
            <a:ext cx="20736001" cy="10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1826867">
              <a:lnSpc>
                <a:spcPct val="80000"/>
              </a:lnSpc>
              <a:tabLst>
                <a:tab pos="533400" algn="l"/>
              </a:tabLst>
              <a:defRPr sz="40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ru-RU" sz="5400" dirty="0"/>
              <a:t>Проект из </a:t>
            </a:r>
            <a:r>
              <a:rPr lang="en-US" sz="5400" dirty="0"/>
              <a:t>live </a:t>
            </a:r>
            <a:r>
              <a:rPr lang="ru-RU" sz="5400" dirty="0"/>
              <a:t>и презентация здесь </a:t>
            </a:r>
            <a:r>
              <a:rPr lang="en-US" sz="5400" dirty="0">
                <a:sym typeface="Wingdings" pitchFamily="2" charset="2"/>
              </a:rPr>
              <a:t>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36180296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Удобно работать"/>
          <p:cNvSpPr txBox="1">
            <a:spLocks noGrp="1"/>
          </p:cNvSpPr>
          <p:nvPr>
            <p:ph type="title"/>
          </p:nvPr>
        </p:nvSpPr>
        <p:spPr>
          <a:xfrm>
            <a:off x="779468" y="748133"/>
            <a:ext cx="20736001" cy="219979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9600" dirty="0"/>
              <a:t>Антон Новик</a:t>
            </a:r>
            <a:endParaRPr sz="9600" dirty="0"/>
          </a:p>
        </p:txBody>
      </p:sp>
      <p:sp>
        <p:nvSpPr>
          <p:cNvPr id="153" name="object 3"/>
          <p:cNvSpPr txBox="1"/>
          <p:nvPr/>
        </p:nvSpPr>
        <p:spPr>
          <a:xfrm>
            <a:off x="2251006" y="4891624"/>
            <a:ext cx="10947950" cy="451405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 defTabSz="1659751">
              <a:spcBef>
                <a:spcPts val="1800"/>
              </a:spcBef>
              <a:defRPr sz="29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5400" dirty="0">
                <a:solidFill>
                  <a:schemeClr val="accent6"/>
                </a:solidFill>
              </a:rPr>
              <a:t>Frontend </a:t>
            </a:r>
            <a:r>
              <a:rPr lang="en-US" sz="5400" dirty="0" err="1">
                <a:solidFill>
                  <a:schemeClr val="accent6"/>
                </a:solidFill>
              </a:rPr>
              <a:t>Teamlead</a:t>
            </a:r>
            <a:r>
              <a:rPr lang="en-US" sz="5400" dirty="0">
                <a:solidFill>
                  <a:schemeClr val="accent6"/>
                </a:solidFill>
              </a:rPr>
              <a:t> </a:t>
            </a:r>
            <a:r>
              <a:rPr lang="ru-RU" sz="5400" dirty="0">
                <a:solidFill>
                  <a:schemeClr val="accent6"/>
                </a:solidFill>
              </a:rPr>
              <a:t>в Открытии</a:t>
            </a:r>
            <a:endParaRPr sz="5400" dirty="0">
              <a:solidFill>
                <a:schemeClr val="accent6"/>
              </a:solidFill>
            </a:endParaRPr>
          </a:p>
          <a:p>
            <a:pPr defTabSz="1659751">
              <a:spcBef>
                <a:spcPts val="900"/>
              </a:spcBef>
              <a:defRPr sz="29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ru-RU" sz="5400" dirty="0">
              <a:solidFill>
                <a:schemeClr val="accent6"/>
              </a:solidFill>
            </a:endParaRPr>
          </a:p>
          <a:p>
            <a:pPr indent="12700" defTabSz="1659751">
              <a:spcBef>
                <a:spcPts val="100"/>
              </a:spcBef>
              <a:defRPr sz="29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5400" dirty="0">
                <a:solidFill>
                  <a:schemeClr val="accent6"/>
                </a:solidFill>
              </a:rPr>
              <a:t>JS, TS, Node developer</a:t>
            </a:r>
            <a:endParaRPr sz="5400" dirty="0">
              <a:solidFill>
                <a:schemeClr val="accent6"/>
              </a:solidFill>
            </a:endParaRPr>
          </a:p>
          <a:p>
            <a:pPr marL="393699" indent="-380999" defTabSz="1659751">
              <a:spcBef>
                <a:spcPts val="900"/>
              </a:spcBef>
              <a:buClr>
                <a:srgbClr val="00BBE3"/>
              </a:buClr>
              <a:buSzPct val="100000"/>
              <a:buChar char="•"/>
              <a:defRPr sz="29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pPr>
            <a:endParaRPr lang="en-US" sz="5400" dirty="0">
              <a:solidFill>
                <a:schemeClr val="accent6"/>
              </a:solidFill>
            </a:endParaRPr>
          </a:p>
          <a:p>
            <a:pPr marL="12700" defTabSz="1659751">
              <a:spcBef>
                <a:spcPts val="900"/>
              </a:spcBef>
              <a:buClr>
                <a:srgbClr val="00BBE3"/>
              </a:buClr>
              <a:buSzPct val="100000"/>
              <a:defRPr sz="29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5400" dirty="0">
                <a:solidFill>
                  <a:schemeClr val="accent6"/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@tehbi4</a:t>
            </a:r>
            <a:endParaRPr sz="5400" dirty="0">
              <a:solidFill>
                <a:schemeClr val="accent6"/>
              </a:solidFill>
              <a:latin typeface="Arial"/>
              <a:cs typeface="Arial"/>
            </a:endParaRPr>
          </a:p>
        </p:txBody>
      </p:sp>
      <p:grpSp>
        <p:nvGrpSpPr>
          <p:cNvPr id="157" name="Группа 5"/>
          <p:cNvGrpSpPr/>
          <p:nvPr/>
        </p:nvGrpSpPr>
        <p:grpSpPr>
          <a:xfrm>
            <a:off x="768547" y="6734049"/>
            <a:ext cx="806019" cy="670122"/>
            <a:chOff x="0" y="0"/>
            <a:chExt cx="806018" cy="670121"/>
          </a:xfrm>
        </p:grpSpPr>
        <p:sp>
          <p:nvSpPr>
            <p:cNvPr id="154" name="Freeform 76"/>
            <p:cNvSpPr/>
            <p:nvPr/>
          </p:nvSpPr>
          <p:spPr>
            <a:xfrm>
              <a:off x="0" y="-1"/>
              <a:ext cx="806018" cy="670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83" y="17691"/>
                  </a:moveTo>
                  <a:cubicBezTo>
                    <a:pt x="1531" y="17691"/>
                    <a:pt x="1531" y="17691"/>
                    <a:pt x="1531" y="17691"/>
                  </a:cubicBezTo>
                  <a:cubicBezTo>
                    <a:pt x="680" y="17691"/>
                    <a:pt x="0" y="17074"/>
                    <a:pt x="0" y="16046"/>
                  </a:cubicBezTo>
                  <a:cubicBezTo>
                    <a:pt x="170" y="1646"/>
                    <a:pt x="170" y="1646"/>
                    <a:pt x="170" y="1646"/>
                  </a:cubicBezTo>
                  <a:cubicBezTo>
                    <a:pt x="170" y="823"/>
                    <a:pt x="680" y="0"/>
                    <a:pt x="1531" y="0"/>
                  </a:cubicBezTo>
                  <a:cubicBezTo>
                    <a:pt x="20239" y="0"/>
                    <a:pt x="20239" y="0"/>
                    <a:pt x="20239" y="0"/>
                  </a:cubicBezTo>
                  <a:cubicBezTo>
                    <a:pt x="20920" y="0"/>
                    <a:pt x="21600" y="823"/>
                    <a:pt x="21600" y="1646"/>
                  </a:cubicBezTo>
                  <a:cubicBezTo>
                    <a:pt x="21600" y="16046"/>
                    <a:pt x="21600" y="16046"/>
                    <a:pt x="21600" y="16046"/>
                  </a:cubicBezTo>
                  <a:cubicBezTo>
                    <a:pt x="21600" y="17074"/>
                    <a:pt x="21090" y="17691"/>
                    <a:pt x="20239" y="17691"/>
                  </a:cubicBezTo>
                  <a:cubicBezTo>
                    <a:pt x="10715" y="17691"/>
                    <a:pt x="10715" y="17691"/>
                    <a:pt x="10715" y="17691"/>
                  </a:cubicBezTo>
                  <a:cubicBezTo>
                    <a:pt x="10715" y="21600"/>
                    <a:pt x="10715" y="21600"/>
                    <a:pt x="10715" y="21600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82987" tIns="82987" rIns="82987" bIns="82987" numCol="1" anchor="t">
              <a:noAutofit/>
            </a:bodyPr>
            <a:lstStyle/>
            <a:p>
              <a:pPr defTabSz="1659751">
                <a:defRPr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5" name="Line 77"/>
            <p:cNvSpPr/>
            <p:nvPr/>
          </p:nvSpPr>
          <p:spPr>
            <a:xfrm>
              <a:off x="276484" y="670121"/>
              <a:ext cx="238993" cy="1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82987" tIns="82987" rIns="82987" bIns="82987" numCol="1" anchor="t">
              <a:noAutofit/>
            </a:bodyPr>
            <a:lstStyle/>
            <a:p>
              <a:pPr defTabSz="1659751">
                <a:defRPr sz="3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6" name="Line 78"/>
            <p:cNvSpPr/>
            <p:nvPr/>
          </p:nvSpPr>
          <p:spPr>
            <a:xfrm>
              <a:off x="-1" y="417068"/>
              <a:ext cx="693552" cy="1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82987" tIns="82987" rIns="82987" bIns="82987" numCol="1" anchor="t">
              <a:noAutofit/>
            </a:bodyPr>
            <a:lstStyle/>
            <a:p>
              <a:pPr defTabSz="1659751">
                <a:defRPr sz="3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168" name="Группа 18"/>
          <p:cNvGrpSpPr/>
          <p:nvPr/>
        </p:nvGrpSpPr>
        <p:grpSpPr>
          <a:xfrm>
            <a:off x="768546" y="4916511"/>
            <a:ext cx="890061" cy="739360"/>
            <a:chOff x="0" y="0"/>
            <a:chExt cx="890059" cy="739359"/>
          </a:xfrm>
        </p:grpSpPr>
        <p:sp>
          <p:nvSpPr>
            <p:cNvPr id="163" name="Line 88"/>
            <p:cNvSpPr/>
            <p:nvPr/>
          </p:nvSpPr>
          <p:spPr>
            <a:xfrm>
              <a:off x="0" y="739359"/>
              <a:ext cx="706396" cy="1"/>
            </a:xfrm>
            <a:prstGeom prst="line">
              <a:avLst/>
            </a:prstGeom>
            <a:noFill/>
            <a:ln w="25400" cap="rnd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wrap="square" lIns="82987" tIns="82987" rIns="82987" bIns="82987" numCol="1" anchor="t">
              <a:noAutofit/>
            </a:bodyPr>
            <a:lstStyle/>
            <a:p>
              <a:pPr defTabSz="1659751">
                <a:defRPr sz="3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64" name="Freeform 89"/>
            <p:cNvSpPr/>
            <p:nvPr/>
          </p:nvSpPr>
          <p:spPr>
            <a:xfrm>
              <a:off x="456802" y="0"/>
              <a:ext cx="433258" cy="522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215"/>
                  </a:moveTo>
                  <a:cubicBezTo>
                    <a:pt x="7306" y="0"/>
                    <a:pt x="7306" y="0"/>
                    <a:pt x="7306" y="0"/>
                  </a:cubicBezTo>
                  <a:cubicBezTo>
                    <a:pt x="7624" y="0"/>
                    <a:pt x="8259" y="0"/>
                    <a:pt x="8576" y="0"/>
                  </a:cubicBezTo>
                  <a:cubicBezTo>
                    <a:pt x="21282" y="7902"/>
                    <a:pt x="21282" y="7902"/>
                    <a:pt x="21282" y="7902"/>
                  </a:cubicBezTo>
                  <a:cubicBezTo>
                    <a:pt x="21600" y="8166"/>
                    <a:pt x="21600" y="8429"/>
                    <a:pt x="21600" y="8693"/>
                  </a:cubicBezTo>
                  <a:cubicBezTo>
                    <a:pt x="21282" y="8956"/>
                    <a:pt x="21282" y="8956"/>
                    <a:pt x="20647" y="9220"/>
                  </a:cubicBezTo>
                  <a:cubicBezTo>
                    <a:pt x="16835" y="9220"/>
                    <a:pt x="16835" y="9220"/>
                    <a:pt x="16835" y="9220"/>
                  </a:cubicBezTo>
                  <a:cubicBezTo>
                    <a:pt x="16835" y="21600"/>
                    <a:pt x="16835" y="21600"/>
                    <a:pt x="16835" y="21600"/>
                  </a:cubicBezTo>
                  <a:cubicBezTo>
                    <a:pt x="15247" y="21600"/>
                    <a:pt x="15247" y="21600"/>
                    <a:pt x="15247" y="21600"/>
                  </a:cubicBezTo>
                  <a:cubicBezTo>
                    <a:pt x="9212" y="21600"/>
                    <a:pt x="9212" y="21600"/>
                    <a:pt x="9212" y="21600"/>
                  </a:cubicBezTo>
                </a:path>
              </a:pathLst>
            </a:custGeom>
            <a:noFill/>
            <a:ln w="25400" cap="rnd">
              <a:solidFill>
                <a:schemeClr val="bg2"/>
              </a:solidFill>
              <a:prstDash val="solid"/>
              <a:round/>
            </a:ln>
            <a:effectLst/>
          </p:spPr>
          <p:txBody>
            <a:bodyPr wrap="square" lIns="82987" tIns="82987" rIns="82987" bIns="82987" numCol="1" anchor="t">
              <a:noAutofit/>
            </a:bodyPr>
            <a:lstStyle/>
            <a:p>
              <a:pPr defTabSz="1659751">
                <a:defRPr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65" name="Line 90"/>
            <p:cNvSpPr/>
            <p:nvPr/>
          </p:nvSpPr>
          <p:spPr>
            <a:xfrm flipV="1">
              <a:off x="414420" y="310813"/>
              <a:ext cx="1" cy="353201"/>
            </a:xfrm>
            <a:prstGeom prst="line">
              <a:avLst/>
            </a:prstGeom>
            <a:noFill/>
            <a:ln w="25400" cap="rnd">
              <a:solidFill>
                <a:schemeClr val="bg2"/>
              </a:solidFill>
              <a:prstDash val="solid"/>
              <a:round/>
            </a:ln>
            <a:effectLst/>
          </p:spPr>
          <p:txBody>
            <a:bodyPr wrap="square" lIns="82987" tIns="82987" rIns="82987" bIns="82987" numCol="1" anchor="t">
              <a:noAutofit/>
            </a:bodyPr>
            <a:lstStyle/>
            <a:p>
              <a:pPr defTabSz="1659751">
                <a:defRPr sz="3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66" name="Freeform 91"/>
            <p:cNvSpPr/>
            <p:nvPr/>
          </p:nvSpPr>
          <p:spPr>
            <a:xfrm>
              <a:off x="-1" y="20430"/>
              <a:ext cx="673433" cy="648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47" extrusionOk="0">
                  <a:moveTo>
                    <a:pt x="14672" y="9265"/>
                  </a:moveTo>
                  <a:cubicBezTo>
                    <a:pt x="1019" y="9265"/>
                    <a:pt x="1019" y="9265"/>
                    <a:pt x="1019" y="9265"/>
                  </a:cubicBezTo>
                  <a:cubicBezTo>
                    <a:pt x="408" y="9053"/>
                    <a:pt x="204" y="8841"/>
                    <a:pt x="0" y="8629"/>
                  </a:cubicBezTo>
                  <a:cubicBezTo>
                    <a:pt x="0" y="8418"/>
                    <a:pt x="0" y="8206"/>
                    <a:pt x="204" y="7994"/>
                  </a:cubicBezTo>
                  <a:cubicBezTo>
                    <a:pt x="10392" y="159"/>
                    <a:pt x="10392" y="159"/>
                    <a:pt x="10392" y="159"/>
                  </a:cubicBezTo>
                  <a:cubicBezTo>
                    <a:pt x="10596" y="-53"/>
                    <a:pt x="11004" y="-53"/>
                    <a:pt x="11208" y="159"/>
                  </a:cubicBezTo>
                  <a:cubicBezTo>
                    <a:pt x="21396" y="7994"/>
                    <a:pt x="21396" y="7994"/>
                    <a:pt x="21396" y="7994"/>
                  </a:cubicBezTo>
                  <a:cubicBezTo>
                    <a:pt x="21600" y="8206"/>
                    <a:pt x="21600" y="8418"/>
                    <a:pt x="21600" y="8629"/>
                  </a:cubicBezTo>
                  <a:cubicBezTo>
                    <a:pt x="21396" y="8841"/>
                    <a:pt x="21192" y="9053"/>
                    <a:pt x="20989" y="9265"/>
                  </a:cubicBezTo>
                  <a:cubicBezTo>
                    <a:pt x="17932" y="9265"/>
                    <a:pt x="17932" y="9265"/>
                    <a:pt x="17932" y="9265"/>
                  </a:cubicBezTo>
                  <a:cubicBezTo>
                    <a:pt x="17932" y="21547"/>
                    <a:pt x="17932" y="21547"/>
                    <a:pt x="17932" y="21547"/>
                  </a:cubicBezTo>
                  <a:cubicBezTo>
                    <a:pt x="16506" y="21547"/>
                    <a:pt x="16506" y="21547"/>
                    <a:pt x="16506" y="21547"/>
                  </a:cubicBezTo>
                  <a:cubicBezTo>
                    <a:pt x="8558" y="21547"/>
                    <a:pt x="8558" y="21547"/>
                    <a:pt x="8558" y="21547"/>
                  </a:cubicBezTo>
                  <a:cubicBezTo>
                    <a:pt x="8558" y="9688"/>
                    <a:pt x="8558" y="9688"/>
                    <a:pt x="8558" y="9688"/>
                  </a:cubicBezTo>
                </a:path>
              </a:pathLst>
            </a:custGeom>
            <a:noFill/>
            <a:ln w="25400" cap="rnd">
              <a:solidFill>
                <a:schemeClr val="bg2"/>
              </a:solidFill>
              <a:prstDash val="solid"/>
              <a:round/>
            </a:ln>
            <a:effectLst/>
          </p:spPr>
          <p:txBody>
            <a:bodyPr wrap="square" lIns="82987" tIns="82987" rIns="82987" bIns="82987" numCol="1" anchor="t">
              <a:noAutofit/>
            </a:bodyPr>
            <a:lstStyle/>
            <a:p>
              <a:pPr defTabSz="1659751">
                <a:defRPr sz="3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67" name="Line 92"/>
            <p:cNvSpPr/>
            <p:nvPr/>
          </p:nvSpPr>
          <p:spPr>
            <a:xfrm flipH="1">
              <a:off x="117731" y="310813"/>
              <a:ext cx="1" cy="339068"/>
            </a:xfrm>
            <a:prstGeom prst="line">
              <a:avLst/>
            </a:prstGeom>
            <a:noFill/>
            <a:ln w="25400" cap="rnd">
              <a:solidFill>
                <a:schemeClr val="bg2"/>
              </a:solidFill>
              <a:prstDash val="solid"/>
              <a:round/>
            </a:ln>
            <a:effectLst/>
          </p:spPr>
          <p:txBody>
            <a:bodyPr wrap="square" lIns="82987" tIns="82987" rIns="82987" bIns="82987" numCol="1" anchor="t">
              <a:noAutofit/>
            </a:bodyPr>
            <a:lstStyle/>
            <a:p>
              <a:pPr defTabSz="1659751">
                <a:defRPr sz="3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>
                <a:solidFill>
                  <a:schemeClr val="tx1"/>
                </a:solidFill>
              </a:endParaRPr>
            </a:p>
          </p:txBody>
        </p:sp>
      </p:grp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FB554AC-22C0-DC4C-AFED-B59D6A7EF71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" r="1476"/>
          <a:stretch>
            <a:fillRect/>
          </a:stretch>
        </p:blipFill>
        <p:spPr>
          <a:xfrm flipH="1">
            <a:off x="13674596" y="0"/>
            <a:ext cx="10082207" cy="13850916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5E5B21-4196-7547-B1DF-224DFAA4E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01" y="8377843"/>
            <a:ext cx="1236332" cy="123633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Удобно работать"/>
          <p:cNvSpPr txBox="1">
            <a:spLocks noGrp="1"/>
          </p:cNvSpPr>
          <p:nvPr>
            <p:ph type="title"/>
          </p:nvPr>
        </p:nvSpPr>
        <p:spPr>
          <a:xfrm>
            <a:off x="779468" y="748133"/>
            <a:ext cx="20736001" cy="219979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9600" dirty="0"/>
              <a:t>План</a:t>
            </a:r>
            <a:endParaRPr sz="9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2BBEC2-A91C-644A-99A6-D164EE3ECEBF}"/>
              </a:ext>
            </a:extLst>
          </p:cNvPr>
          <p:cNvSpPr txBox="1"/>
          <p:nvPr/>
        </p:nvSpPr>
        <p:spPr>
          <a:xfrm>
            <a:off x="2804160" y="3688080"/>
            <a:ext cx="13912781" cy="780213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91439" tIns="91439" rIns="91439" bIns="91439" numCol="1" spcCol="38100" rtlCol="0" anchor="t">
            <a:spAutoFit/>
          </a:bodyPr>
          <a:lstStyle/>
          <a:p>
            <a:pPr marL="742950" marR="0" indent="-742950" algn="l" defTabSz="18288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ru-RU" sz="6600" dirty="0"/>
              <a:t>Чуть-чуть теории</a:t>
            </a:r>
          </a:p>
          <a:p>
            <a:pPr marL="742950" marR="0" indent="-742950" algn="l" defTabSz="18288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ru-RU" sz="6600" b="0" i="0" u="none" strike="noStrike" cap="none" spc="0" normalizeH="0" baseline="0" dirty="0">
                <a:ln>
                  <a:noFill/>
                </a:ln>
                <a:solidFill>
                  <a:srgbClr val="58595B"/>
                </a:solidFill>
                <a:effectLst/>
                <a:uFillTx/>
                <a:latin typeface="Whitney"/>
                <a:ea typeface="Whitney"/>
                <a:cs typeface="Whitney"/>
                <a:sym typeface="Whitney"/>
              </a:rPr>
              <a:t>Вопросы</a:t>
            </a:r>
            <a:r>
              <a:rPr lang="ru-RU" sz="6600" dirty="0"/>
              <a:t> по теории</a:t>
            </a:r>
          </a:p>
          <a:p>
            <a:pPr marL="742950" marR="0" indent="-742950" algn="l" defTabSz="18288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ru-RU" sz="6600" dirty="0"/>
              <a:t>Пример написания </a:t>
            </a:r>
            <a:r>
              <a:rPr lang="en-US" sz="6600" dirty="0"/>
              <a:t>Unit-</a:t>
            </a:r>
            <a:r>
              <a:rPr lang="ru-RU" sz="6600" dirty="0"/>
              <a:t>тестов (</a:t>
            </a:r>
            <a:r>
              <a:rPr lang="en-US" sz="6600" dirty="0"/>
              <a:t>live)</a:t>
            </a:r>
          </a:p>
          <a:p>
            <a:pPr marL="742950" marR="0" indent="-742950" algn="l" defTabSz="18288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ru-RU" sz="6600" b="0" i="0" u="none" strike="noStrike" cap="none" spc="0" normalizeH="0" baseline="0" dirty="0">
                <a:ln>
                  <a:noFill/>
                </a:ln>
                <a:solidFill>
                  <a:srgbClr val="58595B"/>
                </a:solidFill>
                <a:effectLst/>
                <a:uFillTx/>
                <a:latin typeface="Whitney"/>
                <a:ea typeface="Whitney"/>
                <a:cs typeface="Whitney"/>
                <a:sym typeface="Whitney"/>
              </a:rPr>
              <a:t>Вопросы по </a:t>
            </a:r>
            <a:r>
              <a:rPr kumimoji="0" lang="en-US" sz="6600" b="0" i="0" u="none" strike="noStrike" cap="none" spc="0" normalizeH="0" baseline="0" dirty="0">
                <a:ln>
                  <a:noFill/>
                </a:ln>
                <a:solidFill>
                  <a:srgbClr val="58595B"/>
                </a:solidFill>
                <a:effectLst/>
                <a:uFillTx/>
                <a:latin typeface="Whitney"/>
                <a:ea typeface="Whitney"/>
                <a:cs typeface="Whitney"/>
                <a:sym typeface="Whitney"/>
              </a:rPr>
              <a:t>live</a:t>
            </a:r>
            <a:r>
              <a:rPr lang="en-US" sz="6600" dirty="0"/>
              <a:t>’</a:t>
            </a:r>
            <a:r>
              <a:rPr lang="ru-RU" sz="6600" dirty="0"/>
              <a:t>у</a:t>
            </a:r>
            <a:endParaRPr kumimoji="0" lang="ru-RU" sz="6600" b="0" i="0" u="none" strike="noStrike" cap="none" spc="0" normalizeH="0" baseline="0" dirty="0">
              <a:ln>
                <a:noFill/>
              </a:ln>
              <a:solidFill>
                <a:srgbClr val="58595B"/>
              </a:solidFill>
              <a:effectLst/>
              <a:uFillTx/>
              <a:latin typeface="Whitney"/>
              <a:ea typeface="Whitney"/>
              <a:cs typeface="Whitney"/>
              <a:sym typeface="Whitney"/>
            </a:endParaRPr>
          </a:p>
          <a:p>
            <a:pPr marL="742950" marR="0" indent="-742950" algn="l" defTabSz="18288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ru-RU" sz="6600" dirty="0"/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427184042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Расчетно-кассовое обслуживание"/>
          <p:cNvSpPr txBox="1"/>
          <p:nvPr/>
        </p:nvSpPr>
        <p:spPr>
          <a:xfrm>
            <a:off x="779468" y="748133"/>
            <a:ext cx="20736001" cy="10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1826867">
              <a:lnSpc>
                <a:spcPct val="80000"/>
              </a:lnSpc>
              <a:tabLst>
                <a:tab pos="533400" algn="l"/>
              </a:tabLst>
              <a:defRPr sz="40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ru-RU" sz="5400" dirty="0"/>
              <a:t>Цифровой мир</a:t>
            </a:r>
            <a:endParaRPr sz="54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2FF98A8-836F-374F-A34C-3C30F0DAB72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2" r="25122"/>
          <a:stretch>
            <a:fillRect/>
          </a:stretch>
        </p:blipFill>
        <p:spPr>
          <a:xfrm flipH="1">
            <a:off x="13674596" y="0"/>
            <a:ext cx="10082207" cy="13850916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BB6D4C-7CAC-6445-99D7-2023D9145E58}"/>
              </a:ext>
            </a:extLst>
          </p:cNvPr>
          <p:cNvSpPr/>
          <p:nvPr/>
        </p:nvSpPr>
        <p:spPr>
          <a:xfrm>
            <a:off x="779468" y="1954866"/>
            <a:ext cx="12192000" cy="99411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40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Программное обеспечение - неотъемлемая часть мира, в котором мы живём. Сегодня каждая компания стремится стать первоклассным цифровым бизнесом. Все мы каждый день выступаем пользователями всё большего количества ПО.</a:t>
            </a:r>
            <a:br>
              <a:rPr lang="ru-RU" sz="40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40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Конкуренция компаний за пользователя очень высока, и чтобы выиграть в этой гонке, нужно искать более быстрые способы доставки ПО, не жертвуя его качеством.</a:t>
            </a:r>
            <a:endParaRPr lang="ru-RU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40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40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В этом может помочь непрерывная доставка — это практика, которая автоматически гарантирует, что ПО может быть выпущено в </a:t>
            </a:r>
            <a:r>
              <a:rPr lang="ru-RU" sz="4000" dirty="0" err="1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продакшн</a:t>
            </a:r>
            <a:r>
              <a:rPr lang="ru-RU" sz="40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в любое время. </a:t>
            </a:r>
            <a:endParaRPr lang="ru-RU"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B88E7C-188A-8949-9BF2-4E6D936D0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1" y="692153"/>
            <a:ext cx="22182831" cy="116763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ABB77A-017B-3940-AC38-C61A21D65FD3}"/>
              </a:ext>
            </a:extLst>
          </p:cNvPr>
          <p:cNvSpPr/>
          <p:nvPr/>
        </p:nvSpPr>
        <p:spPr>
          <a:xfrm>
            <a:off x="-456193" y="11407676"/>
            <a:ext cx="13516842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36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  <a:p>
            <a:r>
              <a:rPr lang="en-US" sz="36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CI – Continuous Integration (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непрерывная интеграция)</a:t>
            </a:r>
            <a:endParaRPr lang="en-US" sz="3600" dirty="0">
              <a:solidFill>
                <a:srgbClr val="222222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CD – Continuous Delivery</a:t>
            </a:r>
            <a:r>
              <a:rPr lang="ru-RU" sz="36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(Непрерывная доставка)</a:t>
            </a:r>
            <a:endParaRPr lang="en-US" sz="3600" dirty="0">
              <a:solidFill>
                <a:srgbClr val="222222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Расчетно-кассовое обслуживание">
            <a:extLst>
              <a:ext uri="{FF2B5EF4-FFF2-40B4-BE49-F238E27FC236}">
                <a16:creationId xmlns:a16="http://schemas.microsoft.com/office/drawing/2014/main" id="{91EEFB09-D893-CE4F-B163-20E2660AF4D9}"/>
              </a:ext>
            </a:extLst>
          </p:cNvPr>
          <p:cNvSpPr txBox="1"/>
          <p:nvPr/>
        </p:nvSpPr>
        <p:spPr>
          <a:xfrm>
            <a:off x="779468" y="748133"/>
            <a:ext cx="20736001" cy="10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1826867">
              <a:lnSpc>
                <a:spcPct val="80000"/>
              </a:lnSpc>
              <a:tabLst>
                <a:tab pos="533400" algn="l"/>
              </a:tabLst>
              <a:defRPr sz="40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5400" dirty="0"/>
              <a:t>CI/CD*</a:t>
            </a:r>
            <a:endParaRPr sz="5400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30F50F-C5EF-C44A-B95F-9D5003814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4000"/>
                    </a14:imgEffect>
                    <a14:imgEffect>
                      <a14:brightnessContrast bright="13000" contras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4214" y="1804134"/>
            <a:ext cx="16902585" cy="11071849"/>
          </a:xfrm>
          <a:prstGeom prst="rect">
            <a:avLst/>
          </a:prstGeom>
          <a:solidFill>
            <a:srgbClr val="FFFFFF"/>
          </a:solidFill>
          <a:effectLst>
            <a:glow>
              <a:schemeClr val="accent1">
                <a:alpha val="40000"/>
              </a:schemeClr>
            </a:glow>
            <a:reflection endPos="0" dir="5400000" sy="-100000" algn="bl" rotWithShape="0"/>
          </a:effectLst>
        </p:spPr>
      </p:pic>
      <p:sp>
        <p:nvSpPr>
          <p:cNvPr id="13" name="Расчетно-кассовое обслуживание">
            <a:extLst>
              <a:ext uri="{FF2B5EF4-FFF2-40B4-BE49-F238E27FC236}">
                <a16:creationId xmlns:a16="http://schemas.microsoft.com/office/drawing/2014/main" id="{7731AE05-06E8-EF46-873D-0C1CA3AF7356}"/>
              </a:ext>
            </a:extLst>
          </p:cNvPr>
          <p:cNvSpPr txBox="1"/>
          <p:nvPr/>
        </p:nvSpPr>
        <p:spPr>
          <a:xfrm>
            <a:off x="779468" y="748133"/>
            <a:ext cx="20736001" cy="10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1826867">
              <a:lnSpc>
                <a:spcPct val="80000"/>
              </a:lnSpc>
              <a:tabLst>
                <a:tab pos="533400" algn="l"/>
              </a:tabLst>
              <a:defRPr sz="40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ru-RU" sz="5400" dirty="0"/>
              <a:t>Какие тесты?</a:t>
            </a:r>
            <a:endParaRPr sz="5400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асчетно-кассовое обслуживание">
            <a:extLst>
              <a:ext uri="{FF2B5EF4-FFF2-40B4-BE49-F238E27FC236}">
                <a16:creationId xmlns:a16="http://schemas.microsoft.com/office/drawing/2014/main" id="{CE928FA7-2FD0-004F-A0AA-00793826DA42}"/>
              </a:ext>
            </a:extLst>
          </p:cNvPr>
          <p:cNvSpPr txBox="1"/>
          <p:nvPr/>
        </p:nvSpPr>
        <p:spPr>
          <a:xfrm>
            <a:off x="931868" y="900533"/>
            <a:ext cx="20736001" cy="10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1826867">
              <a:lnSpc>
                <a:spcPct val="80000"/>
              </a:lnSpc>
              <a:tabLst>
                <a:tab pos="533400" algn="l"/>
              </a:tabLst>
              <a:defRPr sz="40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5400" dirty="0"/>
              <a:t>Static</a:t>
            </a:r>
            <a:endParaRPr sz="5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9464A1-9BCC-7146-828C-5A141A44E6EA}"/>
              </a:ext>
            </a:extLst>
          </p:cNvPr>
          <p:cNvSpPr/>
          <p:nvPr/>
        </p:nvSpPr>
        <p:spPr>
          <a:xfrm>
            <a:off x="931868" y="2809974"/>
            <a:ext cx="21897652" cy="8710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/>
            <a:r>
              <a:rPr lang="ru-RU" sz="6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Какие ошибки находят?</a:t>
            </a:r>
          </a:p>
          <a:p>
            <a:pPr marL="914400"/>
            <a:endParaRPr lang="en-US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85900" indent="-571500">
              <a:buFont typeface="Arial" panose="020B0604020202020204" pitchFamily="34" charset="0"/>
              <a:buChar char="•"/>
            </a:pP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Опечатки</a:t>
            </a:r>
            <a:endParaRPr lang="en-US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85900" indent="-571500">
              <a:buFont typeface="Arial" panose="020B0604020202020204" pitchFamily="34" charset="0"/>
              <a:buChar char="•"/>
            </a:pP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Некорректные типы</a:t>
            </a:r>
            <a:endParaRPr lang="en-US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85900" indent="-571500">
              <a:buFont typeface="Arial" panose="020B0604020202020204" pitchFamily="34" charset="0"/>
              <a:buChar char="•"/>
            </a:pPr>
            <a:endParaRPr lang="en-US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/>
            <a:r>
              <a:rPr lang="ru-RU" sz="6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выявлять?</a:t>
            </a:r>
          </a:p>
          <a:p>
            <a:pPr marL="914400"/>
            <a:endParaRPr lang="en-US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85900" indent="-571500">
              <a:buFont typeface="Arial" panose="020B0604020202020204" pitchFamily="34" charset="0"/>
              <a:buChar char="•"/>
            </a:pP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Языки со статической типизацией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(TypeScript)</a:t>
            </a: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85900" indent="-571500">
              <a:buFont typeface="Arial" panose="020B0604020202020204" pitchFamily="34" charset="0"/>
              <a:buChar char="•"/>
            </a:pP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Линтеры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4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Eslint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85900" indent="-571500">
              <a:buFont typeface="Arial" panose="020B0604020202020204" pitchFamily="34" charset="0"/>
              <a:buChar char="•"/>
            </a:pPr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Автоматические форматеры кода (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Prettier)</a:t>
            </a: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85900" indent="-571500">
              <a:buFont typeface="Arial" panose="020B0604020202020204" pitchFamily="34" charset="0"/>
              <a:buChar char="•"/>
            </a:pP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/>
            <a:r>
              <a:rPr lang="ru-RU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асчетно-кассовое обслуживание">
            <a:extLst>
              <a:ext uri="{FF2B5EF4-FFF2-40B4-BE49-F238E27FC236}">
                <a16:creationId xmlns:a16="http://schemas.microsoft.com/office/drawing/2014/main" id="{CE928FA7-2FD0-004F-A0AA-00793826DA42}"/>
              </a:ext>
            </a:extLst>
          </p:cNvPr>
          <p:cNvSpPr txBox="1"/>
          <p:nvPr/>
        </p:nvSpPr>
        <p:spPr>
          <a:xfrm>
            <a:off x="931868" y="900533"/>
            <a:ext cx="20736001" cy="10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1826867">
              <a:lnSpc>
                <a:spcPct val="80000"/>
              </a:lnSpc>
              <a:tabLst>
                <a:tab pos="533400" algn="l"/>
              </a:tabLst>
              <a:defRPr sz="40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5400" dirty="0"/>
              <a:t>Unit-</a:t>
            </a:r>
            <a:r>
              <a:rPr lang="ru-RU" sz="5400" dirty="0"/>
              <a:t>тесты</a:t>
            </a:r>
            <a:endParaRPr sz="5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59D025-3CB1-1443-AB53-AA3240419360}"/>
              </a:ext>
            </a:extLst>
          </p:cNvPr>
          <p:cNvSpPr/>
          <p:nvPr/>
        </p:nvSpPr>
        <p:spPr>
          <a:xfrm>
            <a:off x="971949" y="2145228"/>
            <a:ext cx="20695920" cy="1111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/>
            <a:r>
              <a:rPr lang="ru-RU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Что тестируем?</a:t>
            </a:r>
            <a:endParaRPr lang="ru-RU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85900" indent="-571500">
              <a:buFont typeface="Arial" panose="020B0604020202020204" pitchFamily="34" charset="0"/>
              <a:buChar char="•"/>
            </a:pPr>
            <a:r>
              <a:rPr lang="ru-RU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Небольшой </a:t>
            </a: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 (</a:t>
            </a:r>
            <a:r>
              <a:rPr lang="ru-RU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функция, метод, компонент)</a:t>
            </a:r>
          </a:p>
          <a:p>
            <a:pPr marL="1485900" indent="-571500">
              <a:buFont typeface="Arial" panose="020B0604020202020204" pitchFamily="34" charset="0"/>
              <a:buChar char="•"/>
            </a:pPr>
            <a:r>
              <a:rPr lang="ru-RU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Тестируйте контракт, а не реализацию</a:t>
            </a:r>
          </a:p>
          <a:p>
            <a:pPr marL="1485900" indent="-571500">
              <a:buFont typeface="Arial" panose="020B0604020202020204" pitchFamily="34" charset="0"/>
              <a:buChar char="•"/>
            </a:pPr>
            <a:endParaRPr lang="ru-RU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/>
            <a:r>
              <a:rPr lang="ru-RU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Особенности:</a:t>
            </a:r>
            <a:endParaRPr lang="ru-RU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85900" indent="-571500">
              <a:buFont typeface="Arial" panose="020B0604020202020204" pitchFamily="34" charset="0"/>
              <a:buChar char="•"/>
            </a:pPr>
            <a:r>
              <a:rPr lang="ru-RU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Ускорение обратной связи во время разработки</a:t>
            </a:r>
          </a:p>
          <a:p>
            <a:pPr marL="1485900" indent="-571500">
              <a:buFont typeface="Arial" panose="020B0604020202020204" pitchFamily="34" charset="0"/>
              <a:buChar char="•"/>
            </a:pPr>
            <a:r>
              <a:rPr lang="ru-RU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Упрощение </a:t>
            </a:r>
            <a:r>
              <a:rPr lang="ru-RU" sz="4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рефакторинга</a:t>
            </a:r>
            <a:endParaRPr lang="ru-RU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85900" indent="-571500">
              <a:buFont typeface="Arial" panose="020B0604020202020204" pitchFamily="34" charset="0"/>
              <a:buChar char="•"/>
            </a:pPr>
            <a:r>
              <a:rPr lang="ru-RU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Тесты – это в том числе и документация</a:t>
            </a:r>
          </a:p>
          <a:p>
            <a:pPr marL="1485900" indent="-571500">
              <a:buFont typeface="Arial" panose="020B0604020202020204" pitchFamily="34" charset="0"/>
              <a:buChar char="•"/>
            </a:pPr>
            <a:r>
              <a:rPr lang="ru-RU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 потребляют много ресурсов при запуске, быстрые</a:t>
            </a:r>
          </a:p>
          <a:p>
            <a:pPr marL="1485900" indent="-571500">
              <a:buFont typeface="Arial" panose="020B0604020202020204" pitchFamily="34" charset="0"/>
              <a:buChar char="•"/>
            </a:pPr>
            <a:r>
              <a:rPr lang="ru-RU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Предотвращение повторного </a:t>
            </a:r>
            <a:r>
              <a:rPr lang="ru-RU" sz="4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появленяи</a:t>
            </a:r>
            <a:r>
              <a:rPr lang="ru-RU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багов</a:t>
            </a:r>
          </a:p>
          <a:p>
            <a:pPr marL="1485900" indent="-571500">
              <a:buFont typeface="Arial" panose="020B0604020202020204" pitchFamily="34" charset="0"/>
              <a:buChar char="•"/>
            </a:pPr>
            <a:r>
              <a:rPr lang="ru-RU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Тесты организуют код, нельзя покрыть тестами спагетти-код</a:t>
            </a:r>
          </a:p>
          <a:p>
            <a:pPr marL="1485900" indent="-571500">
              <a:buFont typeface="Arial" panose="020B0604020202020204" pitchFamily="34" charset="0"/>
              <a:buChar char="•"/>
            </a:pPr>
            <a:r>
              <a:rPr lang="ru-RU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Тесты заставляют думать о граничных условиях</a:t>
            </a:r>
          </a:p>
          <a:p>
            <a:pPr marL="914400"/>
            <a:r>
              <a:rPr lang="ru-RU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/>
            <a:r>
              <a:rPr lang="ru-RU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Чем (в </a:t>
            </a:r>
            <a:r>
              <a:rPr lang="en-US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React)?</a:t>
            </a:r>
            <a:endParaRPr lang="ru-RU" sz="5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859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Jest</a:t>
            </a:r>
          </a:p>
          <a:p>
            <a:pPr marL="14859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React Testing Library</a:t>
            </a:r>
            <a:endParaRPr lang="ru-RU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/>
            <a:r>
              <a:rPr lang="ru-RU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24517907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асчетно-кассовое обслуживание">
            <a:extLst>
              <a:ext uri="{FF2B5EF4-FFF2-40B4-BE49-F238E27FC236}">
                <a16:creationId xmlns:a16="http://schemas.microsoft.com/office/drawing/2014/main" id="{CE928FA7-2FD0-004F-A0AA-00793826DA42}"/>
              </a:ext>
            </a:extLst>
          </p:cNvPr>
          <p:cNvSpPr txBox="1"/>
          <p:nvPr/>
        </p:nvSpPr>
        <p:spPr>
          <a:xfrm>
            <a:off x="931868" y="900533"/>
            <a:ext cx="20736001" cy="10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defTabSz="1826867">
              <a:lnSpc>
                <a:spcPct val="80000"/>
              </a:lnSpc>
              <a:tabLst>
                <a:tab pos="533400" algn="l"/>
              </a:tabLst>
              <a:defRPr sz="40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ru-RU" sz="5400" dirty="0"/>
              <a:t>Интеграционные</a:t>
            </a:r>
            <a:r>
              <a:rPr lang="en-US" sz="5400" dirty="0"/>
              <a:t> </a:t>
            </a:r>
            <a:r>
              <a:rPr lang="ru-RU" sz="5400" dirty="0"/>
              <a:t>тесты</a:t>
            </a:r>
            <a:endParaRPr sz="5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59D025-3CB1-1443-AB53-AA3240419360}"/>
              </a:ext>
            </a:extLst>
          </p:cNvPr>
          <p:cNvSpPr/>
          <p:nvPr/>
        </p:nvSpPr>
        <p:spPr>
          <a:xfrm>
            <a:off x="548640" y="1735723"/>
            <a:ext cx="20695920" cy="11818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/>
            <a:endParaRPr lang="ru-RU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/>
            <a:r>
              <a:rPr lang="ru-RU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Что тестируем?</a:t>
            </a:r>
          </a:p>
          <a:p>
            <a:pPr marL="914400"/>
            <a:endParaRPr lang="ru-RU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85900" indent="-571500">
              <a:buFont typeface="Arial" panose="020B0604020202020204" pitchFamily="34" charset="0"/>
              <a:buChar char="•"/>
            </a:pPr>
            <a:r>
              <a:rPr lang="ru-RU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Взаимодействие нескольких компонентов</a:t>
            </a:r>
          </a:p>
          <a:p>
            <a:pPr marL="1485900" indent="-571500">
              <a:buFont typeface="Arial" panose="020B0604020202020204" pitchFamily="34" charset="0"/>
              <a:buChar char="•"/>
            </a:pPr>
            <a:r>
              <a:rPr lang="ru-RU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Контракты между клиентом и сервером</a:t>
            </a:r>
          </a:p>
          <a:p>
            <a:pPr marL="1485900" indent="-571500">
              <a:buFont typeface="Arial" panose="020B0604020202020204" pitchFamily="34" charset="0"/>
              <a:buChar char="•"/>
            </a:pPr>
            <a:endParaRPr lang="ru-RU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/>
            <a:r>
              <a:rPr lang="ru-RU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Особенности:</a:t>
            </a:r>
          </a:p>
          <a:p>
            <a:pPr marL="914400"/>
            <a:r>
              <a:rPr lang="ru-RU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1485900" indent="-571500">
              <a:buFont typeface="Arial" panose="020B0604020202020204" pitchFamily="34" charset="0"/>
              <a:buChar char="•"/>
            </a:pPr>
            <a:r>
              <a:rPr lang="ru-RU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Часто используются </a:t>
            </a:r>
            <a:r>
              <a:rPr lang="ru-RU" sz="4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моки</a:t>
            </a:r>
            <a:r>
              <a:rPr lang="ru-RU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заглушки</a:t>
            </a:r>
          </a:p>
          <a:p>
            <a:pPr marL="1485900" indent="-571500">
              <a:buFont typeface="Arial" panose="020B0604020202020204" pitchFamily="34" charset="0"/>
              <a:buChar char="•"/>
            </a:pPr>
            <a:r>
              <a:rPr lang="ru-RU" sz="4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Ресурсозатратнее</a:t>
            </a:r>
            <a:r>
              <a:rPr lang="ru-RU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unit</a:t>
            </a:r>
            <a:r>
              <a:rPr lang="ru-RU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-тестов</a:t>
            </a:r>
          </a:p>
          <a:p>
            <a:pPr marL="914400"/>
            <a:endParaRPr lang="ru-RU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/>
            <a:r>
              <a:rPr lang="ru-RU" sz="5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Чем?</a:t>
            </a:r>
            <a:endParaRPr lang="ru-RU" sz="4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/>
            <a:endParaRPr lang="ru-RU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859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Selenium, Cypress, </a:t>
            </a:r>
            <a:r>
              <a:rPr lang="en-US" sz="4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Codecept.js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85900" indent="-57150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Pact.io</a:t>
            </a: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4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контрктные</a:t>
            </a:r>
            <a:r>
              <a:rPr lang="ru-RU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тесты)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85900" indent="-571500">
              <a:buFont typeface="Arial" panose="020B0604020202020204" pitchFamily="34" charset="0"/>
              <a:buChar char="•"/>
            </a:pPr>
            <a:endParaRPr lang="ru-RU" sz="4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/>
            <a:r>
              <a:rPr lang="ru-RU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914400"/>
            <a:r>
              <a:rPr lang="ru-RU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68267314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5_Firm Format - template_Blue">
  <a:themeElements>
    <a:clrScheme name="5_Firm Format - template_Blue">
      <a:dk1>
        <a:srgbClr val="58595B"/>
      </a:dk1>
      <a:lt1>
        <a:srgbClr val="E9E7EA"/>
      </a:lt1>
      <a:dk2>
        <a:srgbClr val="A7A7A7"/>
      </a:dk2>
      <a:lt2>
        <a:srgbClr val="535353"/>
      </a:lt2>
      <a:accent1>
        <a:srgbClr val="00BBE4"/>
      </a:accent1>
      <a:accent2>
        <a:srgbClr val="DEDEDE"/>
      </a:accent2>
      <a:accent3>
        <a:srgbClr val="9B9B9D"/>
      </a:accent3>
      <a:accent4>
        <a:srgbClr val="797A7C"/>
      </a:accent4>
      <a:accent5>
        <a:srgbClr val="006980"/>
      </a:accent5>
      <a:accent6>
        <a:srgbClr val="3F3F3F"/>
      </a:accent6>
      <a:hlink>
        <a:srgbClr val="0000FF"/>
      </a:hlink>
      <a:folHlink>
        <a:srgbClr val="FF00FF"/>
      </a:folHlink>
    </a:clrScheme>
    <a:fontScheme name="5_Firm Format - template_Blu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5_Firm Format - template_Blu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76200" dist="381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58595B"/>
            </a:solidFill>
            <a:effectLst/>
            <a:uFillTx/>
            <a:latin typeface="Whitney"/>
            <a:ea typeface="Whitney"/>
            <a:cs typeface="Whitney"/>
            <a:sym typeface="Whitney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>
          <a:outerShdw blurRad="762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58595B"/>
            </a:solidFill>
            <a:effectLst/>
            <a:uFillTx/>
            <a:latin typeface="Whitney"/>
            <a:ea typeface="Whitney"/>
            <a:cs typeface="Whitney"/>
            <a:sym typeface="Whitney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5_Firm Format - template_Blue">
  <a:themeElements>
    <a:clrScheme name="5_Firm Format - template_Blu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BBE4"/>
      </a:accent1>
      <a:accent2>
        <a:srgbClr val="DEDEDE"/>
      </a:accent2>
      <a:accent3>
        <a:srgbClr val="9B9B9D"/>
      </a:accent3>
      <a:accent4>
        <a:srgbClr val="797A7C"/>
      </a:accent4>
      <a:accent5>
        <a:srgbClr val="006980"/>
      </a:accent5>
      <a:accent6>
        <a:srgbClr val="3F3F3F"/>
      </a:accent6>
      <a:hlink>
        <a:srgbClr val="0000FF"/>
      </a:hlink>
      <a:folHlink>
        <a:srgbClr val="FF00FF"/>
      </a:folHlink>
    </a:clrScheme>
    <a:fontScheme name="5_Firm Format - template_Blu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5_Firm Format - template_Blu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76200" dist="381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58595B"/>
            </a:solidFill>
            <a:effectLst/>
            <a:uFillTx/>
            <a:latin typeface="Whitney"/>
            <a:ea typeface="Whitney"/>
            <a:cs typeface="Whitney"/>
            <a:sym typeface="Whitney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>
          <a:outerShdw blurRad="762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91439" tIns="91439" rIns="91439" bIns="91439" numCol="1" spcCol="38100" rtlCol="0" anchor="t">
        <a:spAutoFit/>
      </a:bodyPr>
      <a:lstStyle>
        <a:defPPr marL="0" marR="0" indent="0" algn="l" defTabSz="1828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58595B"/>
            </a:solidFill>
            <a:effectLst/>
            <a:uFillTx/>
            <a:latin typeface="Whitney"/>
            <a:ea typeface="Whitney"/>
            <a:cs typeface="Whitney"/>
            <a:sym typeface="Whitney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668</Words>
  <Application>Microsoft Macintosh PowerPoint</Application>
  <PresentationFormat>Custom</PresentationFormat>
  <Paragraphs>126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-apple-system</vt:lpstr>
      <vt:lpstr>Arial</vt:lpstr>
      <vt:lpstr>Calibri</vt:lpstr>
      <vt:lpstr>Helvetica</vt:lpstr>
      <vt:lpstr>Helvetica Neue</vt:lpstr>
      <vt:lpstr>Helvetica Neue Medium</vt:lpstr>
      <vt:lpstr>Times New Roman</vt:lpstr>
      <vt:lpstr>Whitney</vt:lpstr>
      <vt:lpstr>Wingdings</vt:lpstr>
      <vt:lpstr>5_Firm Format - template_Blue</vt:lpstr>
      <vt:lpstr>Unit-тестирование React приложений</vt:lpstr>
      <vt:lpstr>Антон Новик</vt:lpstr>
      <vt:lpstr>План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Все, что нужно  для Успешного Бизнеса </dc:title>
  <cp:lastModifiedBy>Microsoft Office User</cp:lastModifiedBy>
  <cp:revision>14</cp:revision>
  <dcterms:modified xsi:type="dcterms:W3CDTF">2020-10-09T09:41:51Z</dcterms:modified>
</cp:coreProperties>
</file>